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
      <p:font typeface="Poppins"/>
      <p:regular r:id="rId47"/>
      <p:bold r:id="rId48"/>
      <p:italic r:id="rId49"/>
      <p:boldItalic r:id="rId50"/>
    </p:embeddedFont>
    <p:embeddedFont>
      <p:font typeface="Poppins Black"/>
      <p:bold r:id="rId51"/>
      <p:boldItalic r:id="rId52"/>
    </p:embeddedFont>
    <p:embeddedFont>
      <p:font typeface="Nanum Gothic"/>
      <p:regular r:id="rId53"/>
      <p:bold r:id="rId54"/>
    </p:embeddedFont>
    <p:embeddedFont>
      <p:font typeface="Poppins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E0453D-5B5F-42D2-8916-0300BF854809}">
  <a:tblStyle styleId="{09E0453D-5B5F-42D2-8916-0300BF8548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Black-bold.fntdata"/><Relationship Id="rId50" Type="http://schemas.openxmlformats.org/officeDocument/2006/relationships/font" Target="fonts/Poppins-boldItalic.fntdata"/><Relationship Id="rId53" Type="http://schemas.openxmlformats.org/officeDocument/2006/relationships/font" Target="fonts/NanumGothic-regular.fntdata"/><Relationship Id="rId52" Type="http://schemas.openxmlformats.org/officeDocument/2006/relationships/font" Target="fonts/PoppinsBlack-boldItalic.fntdata"/><Relationship Id="rId11" Type="http://schemas.openxmlformats.org/officeDocument/2006/relationships/slide" Target="slides/slide5.xml"/><Relationship Id="rId55" Type="http://schemas.openxmlformats.org/officeDocument/2006/relationships/font" Target="fonts/PoppinsExtraBold-bold.fntdata"/><Relationship Id="rId10" Type="http://schemas.openxmlformats.org/officeDocument/2006/relationships/slide" Target="slides/slide4.xml"/><Relationship Id="rId54" Type="http://schemas.openxmlformats.org/officeDocument/2006/relationships/font" Target="fonts/NanumGothic-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PoppinsExtra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97bdf3c425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97bdf3c425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In the </a:t>
            </a:r>
            <a:r>
              <a:rPr lang="en"/>
              <a:t>second</a:t>
            </a:r>
            <a:r>
              <a:rPr lang="en"/>
              <a:t> graph, even though o</a:t>
            </a:r>
            <a:r>
              <a:rPr lang="en"/>
              <a:t>nline channel maintained moderate prices per unit, it achieved optimal performance in sales volume by selling a large quantity of units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980220ea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980220ea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97bdf3c42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97bdf3c42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a7ffdfa80a_0_2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a7ffdfa80a_0_2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97a56472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97a56472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97a56472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297a56472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9711aa779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9711aa779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97a564723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97a564723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9711aa779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9711aa779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972443e53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972443e53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9711aa77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9711aa77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9711aa779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9711aa779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9711aa779b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9711aa779b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9711aa779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9711aa779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29711aa779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29711aa779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9711aa779b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9711aa779b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9711aa779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9711aa779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9711aa779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9711aa779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980220ea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980220ea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97ec1e5f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97ec1e5f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97ec1e5fc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97ec1e5fc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812d3c52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812d3c52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rgbClr val="374151"/>
                </a:solidFill>
                <a:latin typeface="Roboto"/>
                <a:ea typeface="Roboto"/>
                <a:cs typeface="Roboto"/>
                <a:sym typeface="Roboto"/>
              </a:rPr>
              <a:t>Project Purpose</a:t>
            </a:r>
            <a:endParaRPr b="1" sz="15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74151"/>
                </a:solidFill>
                <a:latin typeface="Roboto"/>
                <a:ea typeface="Roboto"/>
                <a:cs typeface="Roboto"/>
                <a:sym typeface="Roboto"/>
              </a:rPr>
              <a:t>The project aims to investigate the impact of Covid-19-induced shifts in consumer behavior and retail dynamics on the price sensitivity of Adidas product consumers. </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500">
                <a:solidFill>
                  <a:srgbClr val="374151"/>
                </a:solidFill>
                <a:latin typeface="Roboto"/>
                <a:ea typeface="Roboto"/>
                <a:cs typeface="Roboto"/>
                <a:sym typeface="Roboto"/>
              </a:rPr>
              <a:t>Methodology</a:t>
            </a:r>
            <a:endParaRPr b="1" sz="15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4354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343541"/>
                </a:solidFill>
                <a:latin typeface="Roboto"/>
                <a:ea typeface="Roboto"/>
                <a:cs typeface="Roboto"/>
                <a:sym typeface="Roboto"/>
              </a:rPr>
              <a:t>By analyzing price elasticities across different sales channels, cities, and product categories during the years 2020-2021, we seek to understand how pricing strategies can be optimized in response to the evolving market conditions. Based on this analysis, we would like to offer Adidas the overall business insights about this pandemic situation as well as possible pricing strategies across different sales dynamics.</a:t>
            </a:r>
            <a:endParaRPr sz="12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97ec1e5fc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97ec1e5fc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97ec1e5fc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97ec1e5fc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97bdf3c42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97bdf3c42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980220ea1e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2980220ea1e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297bdf3c42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297bdf3c42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980220ea1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2980220ea1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97fb632e6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97fb632e6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7860b7d35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7860b7d35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Regression - </a:t>
            </a:r>
            <a:r>
              <a:rPr lang="en" sz="1400">
                <a:solidFill>
                  <a:schemeClr val="dk1"/>
                </a:solidFill>
                <a:latin typeface="Nanum Gothic"/>
                <a:ea typeface="Nanum Gothic"/>
                <a:cs typeface="Nanum Gothic"/>
                <a:sym typeface="Nanum Gothic"/>
              </a:rPr>
              <a:t>To find out the significant and impactful variables</a:t>
            </a:r>
            <a:endParaRPr sz="1400">
              <a:solidFill>
                <a:schemeClr val="dk1"/>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400">
                <a:solidFill>
                  <a:schemeClr val="dk1"/>
                </a:solidFill>
                <a:latin typeface="Nanum Gothic"/>
                <a:ea typeface="Nanum Gothic"/>
                <a:cs typeface="Nanum Gothic"/>
                <a:sym typeface="Nanum Gothic"/>
              </a:rPr>
              <a:t>Multiple Linear Regression &amp; RandomForest Regressor</a:t>
            </a:r>
            <a:endParaRPr sz="1400">
              <a:solidFill>
                <a:schemeClr val="dk1"/>
              </a:solidFill>
              <a:latin typeface="Nanum Gothic"/>
              <a:ea typeface="Nanum Gothic"/>
              <a:cs typeface="Nanum Gothic"/>
              <a:sym typeface="Nanum Gothic"/>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7860b7d35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7860b7d35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7860b7d35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7860b7d35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a:t>
            </a:r>
            <a:r>
              <a:rPr lang="en"/>
              <a:t>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97bdf3c425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297bdf3c425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97bdf3c425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97bdf3c425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97bdf3c425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97bdf3c425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our EDA, one of our hypothesis was that </a:t>
            </a:r>
            <a:endParaRPr/>
          </a:p>
          <a:p>
            <a:pPr indent="0" lvl="0" marL="0" rtl="0" algn="l">
              <a:spcBef>
                <a:spcPts val="0"/>
              </a:spcBef>
              <a:spcAft>
                <a:spcPts val="0"/>
              </a:spcAft>
              <a:buNone/>
            </a:pPr>
            <a:r>
              <a:rPr lang="en"/>
              <a:t>For the second graph - while Online remained its price per unit in the middle level, it made best out of it given its highest level of units sold.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31125" y="1321925"/>
            <a:ext cx="9175200" cy="2565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flipH="1">
            <a:off x="719994" y="1653000"/>
            <a:ext cx="3847200" cy="14694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5200"/>
              <a:buNone/>
              <a:defRPr sz="4500">
                <a:solidFill>
                  <a:schemeClr val="lt1"/>
                </a:solidFill>
                <a:latin typeface="Poppins ExtraBold"/>
                <a:ea typeface="Poppins ExtraBold"/>
                <a:cs typeface="Poppins ExtraBold"/>
                <a:sym typeface="Poppins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flipH="1">
            <a:off x="719994" y="3083050"/>
            <a:ext cx="3847200" cy="473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5" name="Shape 325"/>
        <p:cNvGrpSpPr/>
        <p:nvPr/>
      </p:nvGrpSpPr>
      <p:grpSpPr>
        <a:xfrm>
          <a:off x="0" y="0"/>
          <a:ext cx="0" cy="0"/>
          <a:chOff x="0" y="0"/>
          <a:chExt cx="0" cy="0"/>
        </a:xfrm>
      </p:grpSpPr>
      <p:sp>
        <p:nvSpPr>
          <p:cNvPr id="326" name="Google Shape;326;p11"/>
          <p:cNvSpPr/>
          <p:nvPr/>
        </p:nvSpPr>
        <p:spPr>
          <a:xfrm>
            <a:off x="2524275" y="487800"/>
            <a:ext cx="4167900" cy="4167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txBox="1"/>
          <p:nvPr>
            <p:ph hasCustomPrompt="1" type="title"/>
          </p:nvPr>
        </p:nvSpPr>
        <p:spPr>
          <a:xfrm>
            <a:off x="2412450" y="1760888"/>
            <a:ext cx="4355100" cy="133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28" name="Google Shape;328;p11"/>
          <p:cNvSpPr txBox="1"/>
          <p:nvPr>
            <p:ph idx="1" type="subTitle"/>
          </p:nvPr>
        </p:nvSpPr>
        <p:spPr>
          <a:xfrm>
            <a:off x="3334600" y="3024500"/>
            <a:ext cx="2592900" cy="701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29" name="Google Shape;329;p11"/>
          <p:cNvSpPr/>
          <p:nvPr/>
        </p:nvSpPr>
        <p:spPr>
          <a:xfrm>
            <a:off x="720000" y="751825"/>
            <a:ext cx="942000" cy="942000"/>
          </a:xfrm>
          <a:prstGeom prst="ellipse">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11"/>
          <p:cNvGrpSpPr/>
          <p:nvPr/>
        </p:nvGrpSpPr>
        <p:grpSpPr>
          <a:xfrm>
            <a:off x="143570" y="3460685"/>
            <a:ext cx="2323421" cy="2095184"/>
            <a:chOff x="905425" y="238125"/>
            <a:chExt cx="5807100" cy="5236650"/>
          </a:xfrm>
        </p:grpSpPr>
        <p:sp>
          <p:nvSpPr>
            <p:cNvPr id="331" name="Google Shape;331;p1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11"/>
          <p:cNvSpPr/>
          <p:nvPr/>
        </p:nvSpPr>
        <p:spPr>
          <a:xfrm>
            <a:off x="8553250" y="3516000"/>
            <a:ext cx="1183800" cy="1183800"/>
          </a:xfrm>
          <a:prstGeom prst="ellipse">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11"/>
          <p:cNvGrpSpPr/>
          <p:nvPr/>
        </p:nvGrpSpPr>
        <p:grpSpPr>
          <a:xfrm>
            <a:off x="6942107" y="3210492"/>
            <a:ext cx="1651539" cy="1489303"/>
            <a:chOff x="905425" y="238125"/>
            <a:chExt cx="5807100" cy="5236650"/>
          </a:xfrm>
        </p:grpSpPr>
        <p:sp>
          <p:nvSpPr>
            <p:cNvPr id="359" name="Google Shape;359;p1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5" name="Shape 3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86" name="Shape 386"/>
        <p:cNvGrpSpPr/>
        <p:nvPr/>
      </p:nvGrpSpPr>
      <p:grpSpPr>
        <a:xfrm>
          <a:off x="0" y="0"/>
          <a:ext cx="0" cy="0"/>
          <a:chOff x="0" y="0"/>
          <a:chExt cx="0" cy="0"/>
        </a:xfrm>
      </p:grpSpPr>
      <p:sp>
        <p:nvSpPr>
          <p:cNvPr id="387" name="Google Shape;387;p13"/>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grpSp>
        <p:nvGrpSpPr>
          <p:cNvPr id="389" name="Google Shape;389;p13"/>
          <p:cNvGrpSpPr/>
          <p:nvPr/>
        </p:nvGrpSpPr>
        <p:grpSpPr>
          <a:xfrm>
            <a:off x="180316" y="2571745"/>
            <a:ext cx="1430869" cy="1290311"/>
            <a:chOff x="905425" y="238125"/>
            <a:chExt cx="5807100" cy="5236650"/>
          </a:xfrm>
        </p:grpSpPr>
        <p:sp>
          <p:nvSpPr>
            <p:cNvPr id="390" name="Google Shape;390;p1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13"/>
          <p:cNvGrpSpPr/>
          <p:nvPr/>
        </p:nvGrpSpPr>
        <p:grpSpPr>
          <a:xfrm>
            <a:off x="7854029" y="578796"/>
            <a:ext cx="1139934" cy="1027954"/>
            <a:chOff x="905425" y="238125"/>
            <a:chExt cx="5807100" cy="5236650"/>
          </a:xfrm>
        </p:grpSpPr>
        <p:sp>
          <p:nvSpPr>
            <p:cNvPr id="417" name="Google Shape;417;p1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13"/>
          <p:cNvSpPr/>
          <p:nvPr/>
        </p:nvSpPr>
        <p:spPr>
          <a:xfrm rot="5400000">
            <a:off x="734710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3"/>
          <p:cNvSpPr txBox="1"/>
          <p:nvPr>
            <p:ph hasCustomPrompt="1" idx="2" type="title"/>
          </p:nvPr>
        </p:nvSpPr>
        <p:spPr>
          <a:xfrm>
            <a:off x="733650" y="1360925"/>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5" name="Google Shape;445;p13"/>
          <p:cNvSpPr txBox="1"/>
          <p:nvPr>
            <p:ph idx="1" type="subTitle"/>
          </p:nvPr>
        </p:nvSpPr>
        <p:spPr>
          <a:xfrm>
            <a:off x="1837139" y="2204125"/>
            <a:ext cx="2623800" cy="751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46" name="Google Shape;446;p13"/>
          <p:cNvSpPr txBox="1"/>
          <p:nvPr>
            <p:ph idx="3" type="subTitle"/>
          </p:nvPr>
        </p:nvSpPr>
        <p:spPr>
          <a:xfrm>
            <a:off x="1948150" y="175275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47" name="Google Shape;447;p13"/>
          <p:cNvSpPr txBox="1"/>
          <p:nvPr>
            <p:ph hasCustomPrompt="1" idx="4" type="title"/>
          </p:nvPr>
        </p:nvSpPr>
        <p:spPr>
          <a:xfrm>
            <a:off x="4801524" y="1360925"/>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48" name="Google Shape;448;p13"/>
          <p:cNvSpPr txBox="1"/>
          <p:nvPr>
            <p:ph idx="5" type="subTitle"/>
          </p:nvPr>
        </p:nvSpPr>
        <p:spPr>
          <a:xfrm>
            <a:off x="5929414" y="2204125"/>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49" name="Google Shape;449;p13"/>
          <p:cNvSpPr txBox="1"/>
          <p:nvPr>
            <p:ph idx="6" type="subTitle"/>
          </p:nvPr>
        </p:nvSpPr>
        <p:spPr>
          <a:xfrm>
            <a:off x="6040425" y="175275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50" name="Google Shape;450;p13"/>
          <p:cNvSpPr txBox="1"/>
          <p:nvPr>
            <p:ph hasCustomPrompt="1" idx="7" type="title"/>
          </p:nvPr>
        </p:nvSpPr>
        <p:spPr>
          <a:xfrm>
            <a:off x="733650" y="3161200"/>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51" name="Google Shape;451;p13"/>
          <p:cNvSpPr txBox="1"/>
          <p:nvPr>
            <p:ph idx="8" type="subTitle"/>
          </p:nvPr>
        </p:nvSpPr>
        <p:spPr>
          <a:xfrm>
            <a:off x="1837139" y="4004400"/>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2" name="Google Shape;452;p13"/>
          <p:cNvSpPr txBox="1"/>
          <p:nvPr>
            <p:ph idx="9" type="subTitle"/>
          </p:nvPr>
        </p:nvSpPr>
        <p:spPr>
          <a:xfrm>
            <a:off x="1948150" y="355300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
        <p:nvSpPr>
          <p:cNvPr id="453" name="Google Shape;453;p13"/>
          <p:cNvSpPr txBox="1"/>
          <p:nvPr>
            <p:ph hasCustomPrompt="1" idx="13" type="title"/>
          </p:nvPr>
        </p:nvSpPr>
        <p:spPr>
          <a:xfrm>
            <a:off x="4801524" y="3161200"/>
            <a:ext cx="1140000" cy="127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454" name="Google Shape;454;p13"/>
          <p:cNvSpPr txBox="1"/>
          <p:nvPr>
            <p:ph idx="14" type="subTitle"/>
          </p:nvPr>
        </p:nvSpPr>
        <p:spPr>
          <a:xfrm>
            <a:off x="5929414" y="4004400"/>
            <a:ext cx="2623800" cy="751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5" name="Google Shape;455;p13"/>
          <p:cNvSpPr txBox="1"/>
          <p:nvPr>
            <p:ph idx="15" type="subTitle"/>
          </p:nvPr>
        </p:nvSpPr>
        <p:spPr>
          <a:xfrm>
            <a:off x="6040425" y="3553000"/>
            <a:ext cx="2321700" cy="467400"/>
          </a:xfrm>
          <a:prstGeom prst="rect">
            <a:avLst/>
          </a:prstGeom>
          <a:solidFill>
            <a:srgbClr val="000000"/>
          </a:solidFill>
        </p:spPr>
        <p:txBody>
          <a:bodyPr anchorCtr="0" anchor="b" bIns="91425" lIns="91425" spcFirstLastPara="1" rIns="91425" wrap="square" tIns="91425">
            <a:noAutofit/>
          </a:bodyPr>
          <a:lstStyle>
            <a:lvl1pPr lvl="0" rtl="0">
              <a:spcBef>
                <a:spcPts val="0"/>
              </a:spcBef>
              <a:spcAft>
                <a:spcPts val="0"/>
              </a:spcAft>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SzPts val="2100"/>
              <a:buFont typeface="Poppins ExtraBold"/>
              <a:buNone/>
              <a:defRPr sz="2100">
                <a:latin typeface="Poppins ExtraBold"/>
                <a:ea typeface="Poppins ExtraBold"/>
                <a:cs typeface="Poppins ExtraBold"/>
                <a:sym typeface="Poppins ExtraBold"/>
              </a:defRPr>
            </a:lvl2pPr>
            <a:lvl3pPr lvl="2" rtl="0">
              <a:spcBef>
                <a:spcPts val="0"/>
              </a:spcBef>
              <a:spcAft>
                <a:spcPts val="0"/>
              </a:spcAft>
              <a:buSzPts val="2100"/>
              <a:buFont typeface="Poppins ExtraBold"/>
              <a:buNone/>
              <a:defRPr sz="2100">
                <a:latin typeface="Poppins ExtraBold"/>
                <a:ea typeface="Poppins ExtraBold"/>
                <a:cs typeface="Poppins ExtraBold"/>
                <a:sym typeface="Poppins ExtraBold"/>
              </a:defRPr>
            </a:lvl3pPr>
            <a:lvl4pPr lvl="3" rtl="0">
              <a:spcBef>
                <a:spcPts val="0"/>
              </a:spcBef>
              <a:spcAft>
                <a:spcPts val="0"/>
              </a:spcAft>
              <a:buSzPts val="2100"/>
              <a:buFont typeface="Poppins ExtraBold"/>
              <a:buNone/>
              <a:defRPr sz="2100">
                <a:latin typeface="Poppins ExtraBold"/>
                <a:ea typeface="Poppins ExtraBold"/>
                <a:cs typeface="Poppins ExtraBold"/>
                <a:sym typeface="Poppins ExtraBold"/>
              </a:defRPr>
            </a:lvl4pPr>
            <a:lvl5pPr lvl="4" rtl="0">
              <a:spcBef>
                <a:spcPts val="0"/>
              </a:spcBef>
              <a:spcAft>
                <a:spcPts val="0"/>
              </a:spcAft>
              <a:buSzPts val="2100"/>
              <a:buFont typeface="Poppins ExtraBold"/>
              <a:buNone/>
              <a:defRPr sz="2100">
                <a:latin typeface="Poppins ExtraBold"/>
                <a:ea typeface="Poppins ExtraBold"/>
                <a:cs typeface="Poppins ExtraBold"/>
                <a:sym typeface="Poppins ExtraBold"/>
              </a:defRPr>
            </a:lvl5pPr>
            <a:lvl6pPr lvl="5" rtl="0">
              <a:spcBef>
                <a:spcPts val="0"/>
              </a:spcBef>
              <a:spcAft>
                <a:spcPts val="0"/>
              </a:spcAft>
              <a:buSzPts val="2100"/>
              <a:buFont typeface="Poppins ExtraBold"/>
              <a:buNone/>
              <a:defRPr sz="2100">
                <a:latin typeface="Poppins ExtraBold"/>
                <a:ea typeface="Poppins ExtraBold"/>
                <a:cs typeface="Poppins ExtraBold"/>
                <a:sym typeface="Poppins ExtraBold"/>
              </a:defRPr>
            </a:lvl6pPr>
            <a:lvl7pPr lvl="6" rtl="0">
              <a:spcBef>
                <a:spcPts val="0"/>
              </a:spcBef>
              <a:spcAft>
                <a:spcPts val="0"/>
              </a:spcAft>
              <a:buSzPts val="2100"/>
              <a:buFont typeface="Poppins ExtraBold"/>
              <a:buNone/>
              <a:defRPr sz="2100">
                <a:latin typeface="Poppins ExtraBold"/>
                <a:ea typeface="Poppins ExtraBold"/>
                <a:cs typeface="Poppins ExtraBold"/>
                <a:sym typeface="Poppins ExtraBold"/>
              </a:defRPr>
            </a:lvl7pPr>
            <a:lvl8pPr lvl="7" rtl="0">
              <a:spcBef>
                <a:spcPts val="0"/>
              </a:spcBef>
              <a:spcAft>
                <a:spcPts val="0"/>
              </a:spcAft>
              <a:buSzPts val="2100"/>
              <a:buFont typeface="Poppins ExtraBold"/>
              <a:buNone/>
              <a:defRPr sz="2100">
                <a:latin typeface="Poppins ExtraBold"/>
                <a:ea typeface="Poppins ExtraBold"/>
                <a:cs typeface="Poppins ExtraBold"/>
                <a:sym typeface="Poppins ExtraBold"/>
              </a:defRPr>
            </a:lvl8pPr>
            <a:lvl9pPr lvl="8" rtl="0">
              <a:spcBef>
                <a:spcPts val="0"/>
              </a:spcBef>
              <a:spcAft>
                <a:spcPts val="0"/>
              </a:spcAft>
              <a:buSzPts val="2100"/>
              <a:buFont typeface="Poppins ExtraBold"/>
              <a:buNone/>
              <a:defRPr sz="2100">
                <a:latin typeface="Poppins ExtraBold"/>
                <a:ea typeface="Poppins ExtraBold"/>
                <a:cs typeface="Poppins ExtraBold"/>
                <a:sym typeface="Poppins Extra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56" name="Shape 456"/>
        <p:cNvGrpSpPr/>
        <p:nvPr/>
      </p:nvGrpSpPr>
      <p:grpSpPr>
        <a:xfrm>
          <a:off x="0" y="0"/>
          <a:ext cx="0" cy="0"/>
          <a:chOff x="0" y="0"/>
          <a:chExt cx="0" cy="0"/>
        </a:xfrm>
      </p:grpSpPr>
      <p:sp>
        <p:nvSpPr>
          <p:cNvPr id="457" name="Google Shape;457;p1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459" name="Google Shape;459;p14"/>
          <p:cNvSpPr txBox="1"/>
          <p:nvPr>
            <p:ph idx="1" type="subTitle"/>
          </p:nvPr>
        </p:nvSpPr>
        <p:spPr>
          <a:xfrm>
            <a:off x="734525"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0" name="Google Shape;460;p14"/>
          <p:cNvSpPr txBox="1"/>
          <p:nvPr>
            <p:ph idx="2" type="subTitle"/>
          </p:nvPr>
        </p:nvSpPr>
        <p:spPr>
          <a:xfrm>
            <a:off x="3321300"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1" name="Google Shape;461;p14"/>
          <p:cNvSpPr txBox="1"/>
          <p:nvPr>
            <p:ph idx="3" type="subTitle"/>
          </p:nvPr>
        </p:nvSpPr>
        <p:spPr>
          <a:xfrm>
            <a:off x="5908075" y="3624000"/>
            <a:ext cx="2501400" cy="979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62" name="Google Shape;462;p14"/>
          <p:cNvSpPr txBox="1"/>
          <p:nvPr>
            <p:ph idx="4" type="subTitle"/>
          </p:nvPr>
        </p:nvSpPr>
        <p:spPr>
          <a:xfrm>
            <a:off x="734525"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463" name="Google Shape;463;p14"/>
          <p:cNvSpPr txBox="1"/>
          <p:nvPr>
            <p:ph idx="5" type="subTitle"/>
          </p:nvPr>
        </p:nvSpPr>
        <p:spPr>
          <a:xfrm>
            <a:off x="3321300"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464" name="Google Shape;464;p14"/>
          <p:cNvSpPr txBox="1"/>
          <p:nvPr>
            <p:ph idx="6" type="subTitle"/>
          </p:nvPr>
        </p:nvSpPr>
        <p:spPr>
          <a:xfrm>
            <a:off x="5908075" y="2973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465" name="Google Shape;465;p14"/>
          <p:cNvGrpSpPr/>
          <p:nvPr/>
        </p:nvGrpSpPr>
        <p:grpSpPr>
          <a:xfrm>
            <a:off x="-210212" y="4489567"/>
            <a:ext cx="1006951" cy="908035"/>
            <a:chOff x="905425" y="238125"/>
            <a:chExt cx="5807100" cy="5236650"/>
          </a:xfrm>
        </p:grpSpPr>
        <p:sp>
          <p:nvSpPr>
            <p:cNvPr id="466" name="Google Shape;466;p1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4"/>
          <p:cNvGrpSpPr/>
          <p:nvPr/>
        </p:nvGrpSpPr>
        <p:grpSpPr>
          <a:xfrm>
            <a:off x="7008963" y="637671"/>
            <a:ext cx="1637021" cy="1476212"/>
            <a:chOff x="905425" y="238125"/>
            <a:chExt cx="5807100" cy="5236650"/>
          </a:xfrm>
        </p:grpSpPr>
        <p:sp>
          <p:nvSpPr>
            <p:cNvPr id="493" name="Google Shape;493;p1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3">
    <p:spTree>
      <p:nvGrpSpPr>
        <p:cNvPr id="519" name="Shape 519"/>
        <p:cNvGrpSpPr/>
        <p:nvPr/>
      </p:nvGrpSpPr>
      <p:grpSpPr>
        <a:xfrm>
          <a:off x="0" y="0"/>
          <a:ext cx="0" cy="0"/>
          <a:chOff x="0" y="0"/>
          <a:chExt cx="0" cy="0"/>
        </a:xfrm>
      </p:grpSpPr>
      <p:grpSp>
        <p:nvGrpSpPr>
          <p:cNvPr id="520" name="Google Shape;520;p15"/>
          <p:cNvGrpSpPr/>
          <p:nvPr/>
        </p:nvGrpSpPr>
        <p:grpSpPr>
          <a:xfrm>
            <a:off x="544167" y="1476585"/>
            <a:ext cx="1765358" cy="1591942"/>
            <a:chOff x="905425" y="238125"/>
            <a:chExt cx="5807100" cy="5236650"/>
          </a:xfrm>
        </p:grpSpPr>
        <p:sp>
          <p:nvSpPr>
            <p:cNvPr id="521" name="Google Shape;521;p1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15"/>
          <p:cNvGrpSpPr/>
          <p:nvPr/>
        </p:nvGrpSpPr>
        <p:grpSpPr>
          <a:xfrm>
            <a:off x="6987358" y="2181570"/>
            <a:ext cx="2381492" cy="2147550"/>
            <a:chOff x="905425" y="238125"/>
            <a:chExt cx="5807100" cy="5236650"/>
          </a:xfrm>
        </p:grpSpPr>
        <p:sp>
          <p:nvSpPr>
            <p:cNvPr id="548" name="Google Shape;548;p1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15"/>
          <p:cNvSpPr/>
          <p:nvPr/>
        </p:nvSpPr>
        <p:spPr>
          <a:xfrm rot="10800000">
            <a:off x="6778821" y="2181572"/>
            <a:ext cx="1316700" cy="13167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5"/>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577" name="Google Shape;577;p15"/>
          <p:cNvSpPr txBox="1"/>
          <p:nvPr>
            <p:ph idx="1" type="subTitle"/>
          </p:nvPr>
        </p:nvSpPr>
        <p:spPr>
          <a:xfrm>
            <a:off x="5025418" y="1845725"/>
            <a:ext cx="2746200" cy="2034300"/>
          </a:xfrm>
          <a:prstGeom prst="rect">
            <a:avLst/>
          </a:prstGeom>
          <a:solidFill>
            <a:srgbClr val="000000"/>
          </a:solidFill>
        </p:spPr>
        <p:txBody>
          <a:bodyPr anchorCtr="0" anchor="ctr" bIns="91425" lIns="91425" spcFirstLastPara="1" rIns="91425" wrap="square" tIns="91425">
            <a:noAutofit/>
          </a:bodyPr>
          <a:lstStyle>
            <a:lvl1pPr lvl="0" marR="179999" rtl="0">
              <a:spcBef>
                <a:spcPts val="0"/>
              </a:spcBef>
              <a:spcAft>
                <a:spcPts val="0"/>
              </a:spcAft>
              <a:buClr>
                <a:srgbClr val="FFFFFF"/>
              </a:buClr>
              <a:buSzPts val="1600"/>
              <a:buNone/>
              <a:defRPr>
                <a:solidFill>
                  <a:srgbClr val="FFFFFF"/>
                </a:solidFill>
              </a:defRPr>
            </a:lvl1pPr>
            <a:lvl2pPr lvl="1" rtl="0">
              <a:spcBef>
                <a:spcPts val="0"/>
              </a:spcBef>
              <a:spcAft>
                <a:spcPts val="0"/>
              </a:spcAft>
              <a:buClr>
                <a:srgbClr val="FFFFFF"/>
              </a:buClr>
              <a:buSzPts val="1600"/>
              <a:buNone/>
              <a:defRPr>
                <a:solidFill>
                  <a:srgbClr val="FFFFFF"/>
                </a:solidFill>
              </a:defRPr>
            </a:lvl2pPr>
            <a:lvl3pPr lvl="2" rtl="0">
              <a:spcBef>
                <a:spcPts val="0"/>
              </a:spcBef>
              <a:spcAft>
                <a:spcPts val="0"/>
              </a:spcAft>
              <a:buClr>
                <a:srgbClr val="FFFFFF"/>
              </a:buClr>
              <a:buSzPts val="1600"/>
              <a:buNone/>
              <a:defRPr>
                <a:solidFill>
                  <a:srgbClr val="FFFFFF"/>
                </a:solidFill>
              </a:defRPr>
            </a:lvl3pPr>
            <a:lvl4pPr lvl="3" rtl="0">
              <a:spcBef>
                <a:spcPts val="0"/>
              </a:spcBef>
              <a:spcAft>
                <a:spcPts val="0"/>
              </a:spcAft>
              <a:buClr>
                <a:srgbClr val="FFFFFF"/>
              </a:buClr>
              <a:buSzPts val="1600"/>
              <a:buNone/>
              <a:defRPr>
                <a:solidFill>
                  <a:srgbClr val="FFFFFF"/>
                </a:solidFill>
              </a:defRPr>
            </a:lvl4pPr>
            <a:lvl5pPr lvl="4" rtl="0">
              <a:spcBef>
                <a:spcPts val="0"/>
              </a:spcBef>
              <a:spcAft>
                <a:spcPts val="0"/>
              </a:spcAft>
              <a:buClr>
                <a:srgbClr val="FFFFFF"/>
              </a:buClr>
              <a:buSzPts val="1600"/>
              <a:buNone/>
              <a:defRPr>
                <a:solidFill>
                  <a:srgbClr val="FFFFFF"/>
                </a:solidFill>
              </a:defRPr>
            </a:lvl5pPr>
            <a:lvl6pPr lvl="5" rtl="0">
              <a:spcBef>
                <a:spcPts val="0"/>
              </a:spcBef>
              <a:spcAft>
                <a:spcPts val="0"/>
              </a:spcAft>
              <a:buClr>
                <a:srgbClr val="FFFFFF"/>
              </a:buClr>
              <a:buSzPts val="1600"/>
              <a:buNone/>
              <a:defRPr>
                <a:solidFill>
                  <a:srgbClr val="FFFFFF"/>
                </a:solidFill>
              </a:defRPr>
            </a:lvl6pPr>
            <a:lvl7pPr lvl="6" rtl="0">
              <a:spcBef>
                <a:spcPts val="0"/>
              </a:spcBef>
              <a:spcAft>
                <a:spcPts val="0"/>
              </a:spcAft>
              <a:buClr>
                <a:srgbClr val="FFFFFF"/>
              </a:buClr>
              <a:buSzPts val="1600"/>
              <a:buNone/>
              <a:defRPr>
                <a:solidFill>
                  <a:srgbClr val="FFFFFF"/>
                </a:solidFill>
              </a:defRPr>
            </a:lvl7pPr>
            <a:lvl8pPr lvl="7" rtl="0">
              <a:spcBef>
                <a:spcPts val="0"/>
              </a:spcBef>
              <a:spcAft>
                <a:spcPts val="0"/>
              </a:spcAft>
              <a:buClr>
                <a:srgbClr val="FFFFFF"/>
              </a:buClr>
              <a:buSzPts val="1600"/>
              <a:buNone/>
              <a:defRPr>
                <a:solidFill>
                  <a:srgbClr val="FFFFFF"/>
                </a:solidFill>
              </a:defRPr>
            </a:lvl8pPr>
            <a:lvl9pPr lvl="8" rtl="0">
              <a:spcBef>
                <a:spcPts val="0"/>
              </a:spcBef>
              <a:spcAft>
                <a:spcPts val="0"/>
              </a:spcAft>
              <a:buClr>
                <a:srgbClr val="FFFFFF"/>
              </a:buClr>
              <a:buSzPts val="1600"/>
              <a:buNone/>
              <a:defRPr>
                <a:solidFill>
                  <a:srgbClr val="FFFFFF"/>
                </a:solidFill>
              </a:defRPr>
            </a:lvl9pPr>
          </a:lstStyle>
          <a:p/>
        </p:txBody>
      </p:sp>
      <p:sp>
        <p:nvSpPr>
          <p:cNvPr id="578" name="Google Shape;578;p15"/>
          <p:cNvSpPr txBox="1"/>
          <p:nvPr>
            <p:ph idx="2" type="subTitle"/>
          </p:nvPr>
        </p:nvSpPr>
        <p:spPr>
          <a:xfrm>
            <a:off x="5025418" y="4095000"/>
            <a:ext cx="2746200" cy="5085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79" name="Google Shape;579;p15"/>
          <p:cNvSpPr txBox="1"/>
          <p:nvPr>
            <p:ph idx="3" type="subTitle"/>
          </p:nvPr>
        </p:nvSpPr>
        <p:spPr>
          <a:xfrm>
            <a:off x="1372388" y="1845725"/>
            <a:ext cx="2746200" cy="2034300"/>
          </a:xfrm>
          <a:prstGeom prst="rect">
            <a:avLst/>
          </a:prstGeom>
          <a:solidFill>
            <a:srgbClr val="000000"/>
          </a:solidFill>
        </p:spPr>
        <p:txBody>
          <a:bodyPr anchorCtr="0" anchor="ctr" bIns="91425" lIns="91425" spcFirstLastPara="1" rIns="91425" wrap="square" tIns="91425">
            <a:noAutofit/>
          </a:bodyPr>
          <a:lstStyle>
            <a:lvl1pPr lvl="0" marR="179999" rtl="0">
              <a:spcBef>
                <a:spcPts val="0"/>
              </a:spcBef>
              <a:spcAft>
                <a:spcPts val="0"/>
              </a:spcAft>
              <a:buClr>
                <a:srgbClr val="FFFFFF"/>
              </a:buClr>
              <a:buSzPts val="1600"/>
              <a:buNone/>
              <a:defRPr>
                <a:solidFill>
                  <a:srgbClr val="FFFFFF"/>
                </a:solidFill>
              </a:defRPr>
            </a:lvl1pPr>
            <a:lvl2pPr lvl="1" rtl="0">
              <a:spcBef>
                <a:spcPts val="0"/>
              </a:spcBef>
              <a:spcAft>
                <a:spcPts val="0"/>
              </a:spcAft>
              <a:buClr>
                <a:srgbClr val="FFFFFF"/>
              </a:buClr>
              <a:buSzPts val="1600"/>
              <a:buNone/>
              <a:defRPr>
                <a:solidFill>
                  <a:srgbClr val="FFFFFF"/>
                </a:solidFill>
              </a:defRPr>
            </a:lvl2pPr>
            <a:lvl3pPr lvl="2" rtl="0">
              <a:spcBef>
                <a:spcPts val="0"/>
              </a:spcBef>
              <a:spcAft>
                <a:spcPts val="0"/>
              </a:spcAft>
              <a:buClr>
                <a:srgbClr val="FFFFFF"/>
              </a:buClr>
              <a:buSzPts val="1600"/>
              <a:buNone/>
              <a:defRPr>
                <a:solidFill>
                  <a:srgbClr val="FFFFFF"/>
                </a:solidFill>
              </a:defRPr>
            </a:lvl3pPr>
            <a:lvl4pPr lvl="3" rtl="0">
              <a:spcBef>
                <a:spcPts val="0"/>
              </a:spcBef>
              <a:spcAft>
                <a:spcPts val="0"/>
              </a:spcAft>
              <a:buClr>
                <a:srgbClr val="FFFFFF"/>
              </a:buClr>
              <a:buSzPts val="1600"/>
              <a:buNone/>
              <a:defRPr>
                <a:solidFill>
                  <a:srgbClr val="FFFFFF"/>
                </a:solidFill>
              </a:defRPr>
            </a:lvl4pPr>
            <a:lvl5pPr lvl="4" rtl="0">
              <a:spcBef>
                <a:spcPts val="0"/>
              </a:spcBef>
              <a:spcAft>
                <a:spcPts val="0"/>
              </a:spcAft>
              <a:buClr>
                <a:srgbClr val="FFFFFF"/>
              </a:buClr>
              <a:buSzPts val="1600"/>
              <a:buNone/>
              <a:defRPr>
                <a:solidFill>
                  <a:srgbClr val="FFFFFF"/>
                </a:solidFill>
              </a:defRPr>
            </a:lvl5pPr>
            <a:lvl6pPr lvl="5" rtl="0">
              <a:spcBef>
                <a:spcPts val="0"/>
              </a:spcBef>
              <a:spcAft>
                <a:spcPts val="0"/>
              </a:spcAft>
              <a:buClr>
                <a:srgbClr val="FFFFFF"/>
              </a:buClr>
              <a:buSzPts val="1600"/>
              <a:buNone/>
              <a:defRPr>
                <a:solidFill>
                  <a:srgbClr val="FFFFFF"/>
                </a:solidFill>
              </a:defRPr>
            </a:lvl6pPr>
            <a:lvl7pPr lvl="6" rtl="0">
              <a:spcBef>
                <a:spcPts val="0"/>
              </a:spcBef>
              <a:spcAft>
                <a:spcPts val="0"/>
              </a:spcAft>
              <a:buClr>
                <a:srgbClr val="FFFFFF"/>
              </a:buClr>
              <a:buSzPts val="1600"/>
              <a:buNone/>
              <a:defRPr>
                <a:solidFill>
                  <a:srgbClr val="FFFFFF"/>
                </a:solidFill>
              </a:defRPr>
            </a:lvl7pPr>
            <a:lvl8pPr lvl="7" rtl="0">
              <a:spcBef>
                <a:spcPts val="0"/>
              </a:spcBef>
              <a:spcAft>
                <a:spcPts val="0"/>
              </a:spcAft>
              <a:buClr>
                <a:srgbClr val="FFFFFF"/>
              </a:buClr>
              <a:buSzPts val="1600"/>
              <a:buNone/>
              <a:defRPr>
                <a:solidFill>
                  <a:srgbClr val="FFFFFF"/>
                </a:solidFill>
              </a:defRPr>
            </a:lvl8pPr>
            <a:lvl9pPr lvl="8" rtl="0">
              <a:spcBef>
                <a:spcPts val="0"/>
              </a:spcBef>
              <a:spcAft>
                <a:spcPts val="0"/>
              </a:spcAft>
              <a:buClr>
                <a:srgbClr val="FFFFFF"/>
              </a:buClr>
              <a:buSzPts val="1600"/>
              <a:buNone/>
              <a:defRPr>
                <a:solidFill>
                  <a:srgbClr val="FFFFFF"/>
                </a:solidFill>
              </a:defRPr>
            </a:lvl9pPr>
          </a:lstStyle>
          <a:p/>
        </p:txBody>
      </p:sp>
      <p:sp>
        <p:nvSpPr>
          <p:cNvPr id="580" name="Google Shape;580;p15"/>
          <p:cNvSpPr txBox="1"/>
          <p:nvPr>
            <p:ph idx="4" type="subTitle"/>
          </p:nvPr>
        </p:nvSpPr>
        <p:spPr>
          <a:xfrm>
            <a:off x="1372388" y="4095000"/>
            <a:ext cx="2746200" cy="5085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581" name="Shape 581"/>
        <p:cNvGrpSpPr/>
        <p:nvPr/>
      </p:nvGrpSpPr>
      <p:grpSpPr>
        <a:xfrm>
          <a:off x="0" y="0"/>
          <a:ext cx="0" cy="0"/>
          <a:chOff x="0" y="0"/>
          <a:chExt cx="0" cy="0"/>
        </a:xfrm>
      </p:grpSpPr>
      <p:sp>
        <p:nvSpPr>
          <p:cNvPr id="582" name="Google Shape;582;p16"/>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584" name="Google Shape;584;p16"/>
          <p:cNvSpPr txBox="1"/>
          <p:nvPr>
            <p:ph idx="1" type="subTitle"/>
          </p:nvPr>
        </p:nvSpPr>
        <p:spPr>
          <a:xfrm>
            <a:off x="1816250" y="2195775"/>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5" name="Google Shape;585;p16"/>
          <p:cNvSpPr txBox="1"/>
          <p:nvPr>
            <p:ph idx="2" type="subTitle"/>
          </p:nvPr>
        </p:nvSpPr>
        <p:spPr>
          <a:xfrm>
            <a:off x="1816250" y="4038100"/>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6" name="Google Shape;586;p16"/>
          <p:cNvSpPr txBox="1"/>
          <p:nvPr>
            <p:ph idx="3" type="subTitle"/>
          </p:nvPr>
        </p:nvSpPr>
        <p:spPr>
          <a:xfrm>
            <a:off x="1816250" y="15452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87" name="Google Shape;587;p16"/>
          <p:cNvSpPr txBox="1"/>
          <p:nvPr>
            <p:ph idx="4" type="subTitle"/>
          </p:nvPr>
        </p:nvSpPr>
        <p:spPr>
          <a:xfrm>
            <a:off x="1816250" y="3387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88" name="Google Shape;588;p16"/>
          <p:cNvSpPr txBox="1"/>
          <p:nvPr>
            <p:ph idx="5" type="subTitle"/>
          </p:nvPr>
        </p:nvSpPr>
        <p:spPr>
          <a:xfrm>
            <a:off x="5922600" y="2195775"/>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89" name="Google Shape;589;p16"/>
          <p:cNvSpPr txBox="1"/>
          <p:nvPr>
            <p:ph idx="6" type="subTitle"/>
          </p:nvPr>
        </p:nvSpPr>
        <p:spPr>
          <a:xfrm>
            <a:off x="5922600" y="4038100"/>
            <a:ext cx="2501400" cy="689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90" name="Google Shape;590;p16"/>
          <p:cNvSpPr txBox="1"/>
          <p:nvPr>
            <p:ph idx="7" type="subTitle"/>
          </p:nvPr>
        </p:nvSpPr>
        <p:spPr>
          <a:xfrm>
            <a:off x="5922600" y="15452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591" name="Google Shape;591;p16"/>
          <p:cNvSpPr txBox="1"/>
          <p:nvPr>
            <p:ph idx="8" type="subTitle"/>
          </p:nvPr>
        </p:nvSpPr>
        <p:spPr>
          <a:xfrm>
            <a:off x="5922600" y="3387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592" name="Google Shape;592;p16"/>
          <p:cNvGrpSpPr/>
          <p:nvPr/>
        </p:nvGrpSpPr>
        <p:grpSpPr>
          <a:xfrm>
            <a:off x="-210213" y="4091994"/>
            <a:ext cx="1447710" cy="1305497"/>
            <a:chOff x="905425" y="238125"/>
            <a:chExt cx="5807100" cy="5236650"/>
          </a:xfrm>
        </p:grpSpPr>
        <p:sp>
          <p:nvSpPr>
            <p:cNvPr id="593" name="Google Shape;593;p1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6"/>
          <p:cNvGrpSpPr/>
          <p:nvPr/>
        </p:nvGrpSpPr>
        <p:grpSpPr>
          <a:xfrm>
            <a:off x="7961246" y="52907"/>
            <a:ext cx="1014500" cy="914843"/>
            <a:chOff x="905425" y="238125"/>
            <a:chExt cx="5807100" cy="5236650"/>
          </a:xfrm>
        </p:grpSpPr>
        <p:sp>
          <p:nvSpPr>
            <p:cNvPr id="620" name="Google Shape;620;p1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16"/>
          <p:cNvSpPr/>
          <p:nvPr/>
        </p:nvSpPr>
        <p:spPr>
          <a:xfrm rot="5400000">
            <a:off x="734710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2">
    <p:spTree>
      <p:nvGrpSpPr>
        <p:cNvPr id="647" name="Shape 647"/>
        <p:cNvGrpSpPr/>
        <p:nvPr/>
      </p:nvGrpSpPr>
      <p:grpSpPr>
        <a:xfrm>
          <a:off x="0" y="0"/>
          <a:ext cx="0" cy="0"/>
          <a:chOff x="0" y="0"/>
          <a:chExt cx="0" cy="0"/>
        </a:xfrm>
      </p:grpSpPr>
      <p:sp>
        <p:nvSpPr>
          <p:cNvPr id="648" name="Google Shape;648;p17"/>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17"/>
          <p:cNvGrpSpPr/>
          <p:nvPr/>
        </p:nvGrpSpPr>
        <p:grpSpPr>
          <a:xfrm>
            <a:off x="6984687" y="251954"/>
            <a:ext cx="1897180" cy="1710814"/>
            <a:chOff x="905425" y="238125"/>
            <a:chExt cx="5807100" cy="5236650"/>
          </a:xfrm>
        </p:grpSpPr>
        <p:sp>
          <p:nvSpPr>
            <p:cNvPr id="650" name="Google Shape;650;p17"/>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7"/>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7"/>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7"/>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7"/>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7"/>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7"/>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7"/>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7"/>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7"/>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7"/>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7"/>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7"/>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7"/>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7"/>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7"/>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17"/>
          <p:cNvSpPr/>
          <p:nvPr/>
        </p:nvSpPr>
        <p:spPr>
          <a:xfrm rot="10800000">
            <a:off x="6818599" y="252010"/>
            <a:ext cx="1048800" cy="10488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678" name="Google Shape;678;p17"/>
          <p:cNvSpPr txBox="1"/>
          <p:nvPr>
            <p:ph idx="1" type="subTitle"/>
          </p:nvPr>
        </p:nvSpPr>
        <p:spPr>
          <a:xfrm>
            <a:off x="720000" y="2195775"/>
            <a:ext cx="2501400" cy="681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79" name="Google Shape;679;p17"/>
          <p:cNvSpPr txBox="1"/>
          <p:nvPr>
            <p:ph idx="2" type="subTitle"/>
          </p:nvPr>
        </p:nvSpPr>
        <p:spPr>
          <a:xfrm>
            <a:off x="720000" y="4038100"/>
            <a:ext cx="2501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80" name="Google Shape;680;p17"/>
          <p:cNvSpPr txBox="1"/>
          <p:nvPr>
            <p:ph idx="3" type="subTitle"/>
          </p:nvPr>
        </p:nvSpPr>
        <p:spPr>
          <a:xfrm>
            <a:off x="720000" y="1697625"/>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1" name="Google Shape;681;p17"/>
          <p:cNvSpPr txBox="1"/>
          <p:nvPr>
            <p:ph idx="4" type="subTitle"/>
          </p:nvPr>
        </p:nvSpPr>
        <p:spPr>
          <a:xfrm>
            <a:off x="720000" y="35399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2" name="Google Shape;682;p17"/>
          <p:cNvSpPr txBox="1"/>
          <p:nvPr>
            <p:ph idx="5" type="subTitle"/>
          </p:nvPr>
        </p:nvSpPr>
        <p:spPr>
          <a:xfrm>
            <a:off x="5922600" y="2195775"/>
            <a:ext cx="2501400" cy="68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683" name="Google Shape;683;p17"/>
          <p:cNvSpPr txBox="1"/>
          <p:nvPr>
            <p:ph idx="6" type="subTitle"/>
          </p:nvPr>
        </p:nvSpPr>
        <p:spPr>
          <a:xfrm>
            <a:off x="5922600" y="4038100"/>
            <a:ext cx="2501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684" name="Google Shape;684;p17"/>
          <p:cNvSpPr txBox="1"/>
          <p:nvPr>
            <p:ph idx="7" type="subTitle"/>
          </p:nvPr>
        </p:nvSpPr>
        <p:spPr>
          <a:xfrm>
            <a:off x="5922600" y="1697625"/>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85" name="Google Shape;685;p17"/>
          <p:cNvSpPr txBox="1"/>
          <p:nvPr>
            <p:ph idx="8" type="subTitle"/>
          </p:nvPr>
        </p:nvSpPr>
        <p:spPr>
          <a:xfrm>
            <a:off x="5922600" y="3539950"/>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_1_1">
    <p:spTree>
      <p:nvGrpSpPr>
        <p:cNvPr id="686" name="Shape 686"/>
        <p:cNvGrpSpPr/>
        <p:nvPr/>
      </p:nvGrpSpPr>
      <p:grpSpPr>
        <a:xfrm>
          <a:off x="0" y="0"/>
          <a:ext cx="0" cy="0"/>
          <a:chOff x="0" y="0"/>
          <a:chExt cx="0" cy="0"/>
        </a:xfrm>
      </p:grpSpPr>
      <p:sp>
        <p:nvSpPr>
          <p:cNvPr id="687" name="Google Shape;687;p18"/>
          <p:cNvSpPr/>
          <p:nvPr/>
        </p:nvSpPr>
        <p:spPr>
          <a:xfrm>
            <a:off x="0" y="-26550"/>
            <a:ext cx="6218700" cy="519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2">
    <p:spTree>
      <p:nvGrpSpPr>
        <p:cNvPr id="689" name="Shape 689"/>
        <p:cNvGrpSpPr/>
        <p:nvPr/>
      </p:nvGrpSpPr>
      <p:grpSpPr>
        <a:xfrm>
          <a:off x="0" y="0"/>
          <a:ext cx="0" cy="0"/>
          <a:chOff x="0" y="0"/>
          <a:chExt cx="0" cy="0"/>
        </a:xfrm>
      </p:grpSpPr>
      <p:sp>
        <p:nvSpPr>
          <p:cNvPr id="690" name="Google Shape;690;p19"/>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692" name="Google Shape;692;p19"/>
          <p:cNvSpPr txBox="1"/>
          <p:nvPr>
            <p:ph idx="1" type="subTitle"/>
          </p:nvPr>
        </p:nvSpPr>
        <p:spPr>
          <a:xfrm>
            <a:off x="7200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3" name="Google Shape;693;p19"/>
          <p:cNvSpPr txBox="1"/>
          <p:nvPr>
            <p:ph idx="2" type="subTitle"/>
          </p:nvPr>
        </p:nvSpPr>
        <p:spPr>
          <a:xfrm>
            <a:off x="33213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4" name="Google Shape;694;p19"/>
          <p:cNvSpPr txBox="1"/>
          <p:nvPr>
            <p:ph idx="3" type="subTitle"/>
          </p:nvPr>
        </p:nvSpPr>
        <p:spPr>
          <a:xfrm>
            <a:off x="5922600" y="3928800"/>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5" name="Google Shape;695;p19"/>
          <p:cNvSpPr txBox="1"/>
          <p:nvPr>
            <p:ph idx="4" type="subTitle"/>
          </p:nvPr>
        </p:nvSpPr>
        <p:spPr>
          <a:xfrm>
            <a:off x="7200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6" name="Google Shape;696;p19"/>
          <p:cNvSpPr txBox="1"/>
          <p:nvPr>
            <p:ph idx="5" type="subTitle"/>
          </p:nvPr>
        </p:nvSpPr>
        <p:spPr>
          <a:xfrm>
            <a:off x="33213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7" name="Google Shape;697;p19"/>
          <p:cNvSpPr txBox="1"/>
          <p:nvPr>
            <p:ph idx="6" type="subTitle"/>
          </p:nvPr>
        </p:nvSpPr>
        <p:spPr>
          <a:xfrm>
            <a:off x="5922600" y="33544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698" name="Google Shape;698;p19"/>
          <p:cNvSpPr txBox="1"/>
          <p:nvPr>
            <p:ph idx="7" type="subTitle"/>
          </p:nvPr>
        </p:nvSpPr>
        <p:spPr>
          <a:xfrm>
            <a:off x="7200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9" name="Google Shape;699;p19"/>
          <p:cNvSpPr txBox="1"/>
          <p:nvPr>
            <p:ph idx="8" type="subTitle"/>
          </p:nvPr>
        </p:nvSpPr>
        <p:spPr>
          <a:xfrm>
            <a:off x="33213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00" name="Google Shape;700;p19"/>
          <p:cNvSpPr txBox="1"/>
          <p:nvPr>
            <p:ph idx="9" type="subTitle"/>
          </p:nvPr>
        </p:nvSpPr>
        <p:spPr>
          <a:xfrm>
            <a:off x="5922600" y="2166896"/>
            <a:ext cx="2501400" cy="646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01" name="Google Shape;701;p19"/>
          <p:cNvSpPr txBox="1"/>
          <p:nvPr>
            <p:ph idx="13" type="subTitle"/>
          </p:nvPr>
        </p:nvSpPr>
        <p:spPr>
          <a:xfrm>
            <a:off x="7200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02" name="Google Shape;702;p19"/>
          <p:cNvSpPr txBox="1"/>
          <p:nvPr>
            <p:ph idx="14" type="subTitle"/>
          </p:nvPr>
        </p:nvSpPr>
        <p:spPr>
          <a:xfrm>
            <a:off x="33213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03" name="Google Shape;703;p19"/>
          <p:cNvSpPr txBox="1"/>
          <p:nvPr>
            <p:ph idx="15" type="subTitle"/>
          </p:nvPr>
        </p:nvSpPr>
        <p:spPr>
          <a:xfrm>
            <a:off x="5922600" y="1592538"/>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04" name="Google Shape;704;p19"/>
          <p:cNvGrpSpPr/>
          <p:nvPr/>
        </p:nvGrpSpPr>
        <p:grpSpPr>
          <a:xfrm>
            <a:off x="7310754" y="298028"/>
            <a:ext cx="1376863" cy="1241610"/>
            <a:chOff x="905425" y="238125"/>
            <a:chExt cx="5807100" cy="5236650"/>
          </a:xfrm>
        </p:grpSpPr>
        <p:sp>
          <p:nvSpPr>
            <p:cNvPr id="705" name="Google Shape;705;p19"/>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9"/>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9"/>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9"/>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9"/>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9"/>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9"/>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9"/>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731" name="Shape 731"/>
        <p:cNvGrpSpPr/>
        <p:nvPr/>
      </p:nvGrpSpPr>
      <p:grpSpPr>
        <a:xfrm>
          <a:off x="0" y="0"/>
          <a:ext cx="0" cy="0"/>
          <a:chOff x="0" y="0"/>
          <a:chExt cx="0" cy="0"/>
        </a:xfrm>
      </p:grpSpPr>
      <p:sp>
        <p:nvSpPr>
          <p:cNvPr id="732" name="Google Shape;732;p20"/>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34" name="Google Shape;734;p20"/>
          <p:cNvSpPr txBox="1"/>
          <p:nvPr>
            <p:ph idx="1" type="subTitle"/>
          </p:nvPr>
        </p:nvSpPr>
        <p:spPr>
          <a:xfrm>
            <a:off x="737350" y="1401750"/>
            <a:ext cx="3154200" cy="32016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a:solidFill>
                  <a:srgbClr val="3B4954"/>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31125" y="2148875"/>
            <a:ext cx="9175200" cy="2994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720000" y="3466574"/>
            <a:ext cx="4072200" cy="8418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5" name="Google Shape;15;p3"/>
          <p:cNvSpPr txBox="1"/>
          <p:nvPr>
            <p:ph idx="1" type="subTitle"/>
          </p:nvPr>
        </p:nvSpPr>
        <p:spPr>
          <a:xfrm>
            <a:off x="726475" y="4208299"/>
            <a:ext cx="2791800" cy="3804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1600"/>
              <a:buNone/>
              <a:defRPr>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6" name="Google Shape;16;p3"/>
          <p:cNvSpPr txBox="1"/>
          <p:nvPr>
            <p:ph hasCustomPrompt="1" idx="2" type="title"/>
          </p:nvPr>
        </p:nvSpPr>
        <p:spPr>
          <a:xfrm>
            <a:off x="615500" y="2409871"/>
            <a:ext cx="4355100" cy="1045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EFF00"/>
              </a:buClr>
              <a:buSzPts val="12000"/>
              <a:buNone/>
              <a:defRPr sz="11000">
                <a:solidFill>
                  <a:srgbClr val="FEFF00"/>
                </a:solidFill>
              </a:defRPr>
            </a:lvl1pPr>
            <a:lvl2pPr lvl="1" rtl="0">
              <a:spcBef>
                <a:spcPts val="0"/>
              </a:spcBef>
              <a:spcAft>
                <a:spcPts val="0"/>
              </a:spcAft>
              <a:buClr>
                <a:srgbClr val="00C784"/>
              </a:buClr>
              <a:buSzPts val="12000"/>
              <a:buNone/>
              <a:defRPr sz="12000">
                <a:solidFill>
                  <a:srgbClr val="00C784"/>
                </a:solidFill>
              </a:defRPr>
            </a:lvl2pPr>
            <a:lvl3pPr lvl="2" rtl="0">
              <a:spcBef>
                <a:spcPts val="0"/>
              </a:spcBef>
              <a:spcAft>
                <a:spcPts val="0"/>
              </a:spcAft>
              <a:buClr>
                <a:srgbClr val="00C784"/>
              </a:buClr>
              <a:buSzPts val="12000"/>
              <a:buNone/>
              <a:defRPr sz="12000">
                <a:solidFill>
                  <a:srgbClr val="00C784"/>
                </a:solidFill>
              </a:defRPr>
            </a:lvl3pPr>
            <a:lvl4pPr lvl="3" rtl="0">
              <a:spcBef>
                <a:spcPts val="0"/>
              </a:spcBef>
              <a:spcAft>
                <a:spcPts val="0"/>
              </a:spcAft>
              <a:buClr>
                <a:srgbClr val="00C784"/>
              </a:buClr>
              <a:buSzPts val="12000"/>
              <a:buNone/>
              <a:defRPr sz="12000">
                <a:solidFill>
                  <a:srgbClr val="00C784"/>
                </a:solidFill>
              </a:defRPr>
            </a:lvl4pPr>
            <a:lvl5pPr lvl="4" rtl="0">
              <a:spcBef>
                <a:spcPts val="0"/>
              </a:spcBef>
              <a:spcAft>
                <a:spcPts val="0"/>
              </a:spcAft>
              <a:buClr>
                <a:srgbClr val="00C784"/>
              </a:buClr>
              <a:buSzPts val="12000"/>
              <a:buNone/>
              <a:defRPr sz="12000">
                <a:solidFill>
                  <a:srgbClr val="00C784"/>
                </a:solidFill>
              </a:defRPr>
            </a:lvl5pPr>
            <a:lvl6pPr lvl="5" rtl="0">
              <a:spcBef>
                <a:spcPts val="0"/>
              </a:spcBef>
              <a:spcAft>
                <a:spcPts val="0"/>
              </a:spcAft>
              <a:buClr>
                <a:srgbClr val="00C784"/>
              </a:buClr>
              <a:buSzPts val="12000"/>
              <a:buNone/>
              <a:defRPr sz="12000">
                <a:solidFill>
                  <a:srgbClr val="00C784"/>
                </a:solidFill>
              </a:defRPr>
            </a:lvl6pPr>
            <a:lvl7pPr lvl="6" rtl="0">
              <a:spcBef>
                <a:spcPts val="0"/>
              </a:spcBef>
              <a:spcAft>
                <a:spcPts val="0"/>
              </a:spcAft>
              <a:buClr>
                <a:srgbClr val="00C784"/>
              </a:buClr>
              <a:buSzPts val="12000"/>
              <a:buNone/>
              <a:defRPr sz="12000">
                <a:solidFill>
                  <a:srgbClr val="00C784"/>
                </a:solidFill>
              </a:defRPr>
            </a:lvl7pPr>
            <a:lvl8pPr lvl="7" rtl="0">
              <a:spcBef>
                <a:spcPts val="0"/>
              </a:spcBef>
              <a:spcAft>
                <a:spcPts val="0"/>
              </a:spcAft>
              <a:buClr>
                <a:srgbClr val="00C784"/>
              </a:buClr>
              <a:buSzPts val="12000"/>
              <a:buNone/>
              <a:defRPr sz="12000">
                <a:solidFill>
                  <a:srgbClr val="00C784"/>
                </a:solidFill>
              </a:defRPr>
            </a:lvl8pPr>
            <a:lvl9pPr lvl="8" rtl="0">
              <a:spcBef>
                <a:spcPts val="0"/>
              </a:spcBef>
              <a:spcAft>
                <a:spcPts val="0"/>
              </a:spcAft>
              <a:buClr>
                <a:srgbClr val="00C784"/>
              </a:buClr>
              <a:buSzPts val="12000"/>
              <a:buNone/>
              <a:defRPr sz="12000">
                <a:solidFill>
                  <a:srgbClr val="00C784"/>
                </a:solidFill>
              </a:defRPr>
            </a:lvl9pPr>
          </a:lstStyle>
          <a:p>
            <a:r>
              <a:t>xx%</a:t>
            </a:r>
          </a:p>
        </p:txBody>
      </p:sp>
      <p:sp>
        <p:nvSpPr>
          <p:cNvPr id="17" name="Google Shape;17;p3"/>
          <p:cNvSpPr/>
          <p:nvPr/>
        </p:nvSpPr>
        <p:spPr>
          <a:xfrm rot="10800000">
            <a:off x="-554882" y="180619"/>
            <a:ext cx="1011900" cy="10119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6407825" y="236800"/>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5F544"/>
              </a:solidFill>
            </a:endParaRPr>
          </a:p>
        </p:txBody>
      </p:sp>
      <p:grpSp>
        <p:nvGrpSpPr>
          <p:cNvPr id="19" name="Google Shape;19;p3"/>
          <p:cNvGrpSpPr/>
          <p:nvPr/>
        </p:nvGrpSpPr>
        <p:grpSpPr>
          <a:xfrm>
            <a:off x="-218996" y="122018"/>
            <a:ext cx="1948282" cy="1756896"/>
            <a:chOff x="905425" y="238125"/>
            <a:chExt cx="5807100" cy="5236650"/>
          </a:xfrm>
        </p:grpSpPr>
        <p:sp>
          <p:nvSpPr>
            <p:cNvPr id="20" name="Google Shape;20;p3"/>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1905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3"/>
          <p:cNvSpPr/>
          <p:nvPr/>
        </p:nvSpPr>
        <p:spPr>
          <a:xfrm rot="-5400000">
            <a:off x="3801903" y="-821372"/>
            <a:ext cx="1540200" cy="15402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735" name="Shape 735"/>
        <p:cNvGrpSpPr/>
        <p:nvPr/>
      </p:nvGrpSpPr>
      <p:grpSpPr>
        <a:xfrm>
          <a:off x="0" y="0"/>
          <a:ext cx="0" cy="0"/>
          <a:chOff x="0" y="0"/>
          <a:chExt cx="0" cy="0"/>
        </a:xfrm>
      </p:grpSpPr>
      <p:sp>
        <p:nvSpPr>
          <p:cNvPr id="736" name="Google Shape;736;p21"/>
          <p:cNvSpPr txBox="1"/>
          <p:nvPr>
            <p:ph hasCustomPrompt="1" type="title"/>
          </p:nvPr>
        </p:nvSpPr>
        <p:spPr>
          <a:xfrm>
            <a:off x="734525"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7" name="Google Shape;737;p21"/>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1"/>
          <p:cNvSpPr txBox="1"/>
          <p:nvPr>
            <p:ph idx="2"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39" name="Google Shape;739;p21"/>
          <p:cNvSpPr txBox="1"/>
          <p:nvPr>
            <p:ph idx="1" type="subTitle"/>
          </p:nvPr>
        </p:nvSpPr>
        <p:spPr>
          <a:xfrm>
            <a:off x="734525"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0" name="Google Shape;740;p21"/>
          <p:cNvSpPr txBox="1"/>
          <p:nvPr>
            <p:ph idx="3" type="subTitle"/>
          </p:nvPr>
        </p:nvSpPr>
        <p:spPr>
          <a:xfrm>
            <a:off x="734525"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41" name="Google Shape;741;p21"/>
          <p:cNvSpPr txBox="1"/>
          <p:nvPr>
            <p:ph hasCustomPrompt="1" idx="4" type="title"/>
          </p:nvPr>
        </p:nvSpPr>
        <p:spPr>
          <a:xfrm>
            <a:off x="3321300"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2" name="Google Shape;742;p21"/>
          <p:cNvSpPr txBox="1"/>
          <p:nvPr>
            <p:ph idx="5" type="subTitle"/>
          </p:nvPr>
        </p:nvSpPr>
        <p:spPr>
          <a:xfrm>
            <a:off x="3321300"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3" name="Google Shape;743;p21"/>
          <p:cNvSpPr txBox="1"/>
          <p:nvPr>
            <p:ph idx="6" type="subTitle"/>
          </p:nvPr>
        </p:nvSpPr>
        <p:spPr>
          <a:xfrm>
            <a:off x="3321300"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44" name="Google Shape;744;p21"/>
          <p:cNvSpPr txBox="1"/>
          <p:nvPr>
            <p:ph hasCustomPrompt="1" idx="7" type="title"/>
          </p:nvPr>
        </p:nvSpPr>
        <p:spPr>
          <a:xfrm>
            <a:off x="5908075" y="1811600"/>
            <a:ext cx="2501400" cy="13335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63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5" name="Google Shape;745;p21"/>
          <p:cNvSpPr txBox="1"/>
          <p:nvPr>
            <p:ph idx="8" type="subTitle"/>
          </p:nvPr>
        </p:nvSpPr>
        <p:spPr>
          <a:xfrm>
            <a:off x="5908075" y="39288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46" name="Google Shape;746;p21"/>
          <p:cNvSpPr txBox="1"/>
          <p:nvPr>
            <p:ph idx="9" type="subTitle"/>
          </p:nvPr>
        </p:nvSpPr>
        <p:spPr>
          <a:xfrm>
            <a:off x="5908075" y="32782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47" name="Google Shape;747;p21"/>
          <p:cNvGrpSpPr/>
          <p:nvPr/>
        </p:nvGrpSpPr>
        <p:grpSpPr>
          <a:xfrm>
            <a:off x="6930614" y="241181"/>
            <a:ext cx="1696835" cy="1530149"/>
            <a:chOff x="905425" y="238125"/>
            <a:chExt cx="5807100" cy="5236650"/>
          </a:xfrm>
        </p:grpSpPr>
        <p:sp>
          <p:nvSpPr>
            <p:cNvPr id="748" name="Google Shape;748;p21"/>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1"/>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1"/>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1"/>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1"/>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1"/>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1"/>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1"/>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1"/>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1"/>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1"/>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1"/>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1"/>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1"/>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1"/>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1"/>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1">
    <p:spTree>
      <p:nvGrpSpPr>
        <p:cNvPr id="774" name="Shape 774"/>
        <p:cNvGrpSpPr/>
        <p:nvPr/>
      </p:nvGrpSpPr>
      <p:grpSpPr>
        <a:xfrm>
          <a:off x="0" y="0"/>
          <a:ext cx="0" cy="0"/>
          <a:chOff x="0" y="0"/>
          <a:chExt cx="0" cy="0"/>
        </a:xfrm>
      </p:grpSpPr>
      <p:sp>
        <p:nvSpPr>
          <p:cNvPr id="775" name="Google Shape;775;p22"/>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777" name="Google Shape;777;p22"/>
          <p:cNvSpPr txBox="1"/>
          <p:nvPr>
            <p:ph idx="1" type="subTitle"/>
          </p:nvPr>
        </p:nvSpPr>
        <p:spPr>
          <a:xfrm>
            <a:off x="1386101" y="39231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78" name="Google Shape;778;p22"/>
          <p:cNvSpPr txBox="1"/>
          <p:nvPr>
            <p:ph idx="2" type="subTitle"/>
          </p:nvPr>
        </p:nvSpPr>
        <p:spPr>
          <a:xfrm>
            <a:off x="1504513" y="3272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779" name="Google Shape;779;p22"/>
          <p:cNvSpPr txBox="1"/>
          <p:nvPr>
            <p:ph idx="3" type="subTitle"/>
          </p:nvPr>
        </p:nvSpPr>
        <p:spPr>
          <a:xfrm>
            <a:off x="5019651" y="392310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80" name="Google Shape;780;p22"/>
          <p:cNvSpPr txBox="1"/>
          <p:nvPr>
            <p:ph idx="4" type="subTitle"/>
          </p:nvPr>
        </p:nvSpPr>
        <p:spPr>
          <a:xfrm>
            <a:off x="5138063" y="327255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grpSp>
        <p:nvGrpSpPr>
          <p:cNvPr id="781" name="Google Shape;781;p22"/>
          <p:cNvGrpSpPr/>
          <p:nvPr/>
        </p:nvGrpSpPr>
        <p:grpSpPr>
          <a:xfrm>
            <a:off x="6591330" y="241168"/>
            <a:ext cx="2035969" cy="1835969"/>
            <a:chOff x="905425" y="238125"/>
            <a:chExt cx="5807100" cy="5236650"/>
          </a:xfrm>
        </p:grpSpPr>
        <p:sp>
          <p:nvSpPr>
            <p:cNvPr id="782" name="Google Shape;782;p2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22"/>
          <p:cNvGrpSpPr/>
          <p:nvPr/>
        </p:nvGrpSpPr>
        <p:grpSpPr>
          <a:xfrm>
            <a:off x="-462959" y="3695581"/>
            <a:ext cx="1271755" cy="1146826"/>
            <a:chOff x="905425" y="238125"/>
            <a:chExt cx="5807100" cy="5236650"/>
          </a:xfrm>
        </p:grpSpPr>
        <p:sp>
          <p:nvSpPr>
            <p:cNvPr id="809" name="Google Shape;809;p2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_1">
    <p:spTree>
      <p:nvGrpSpPr>
        <p:cNvPr id="835" name="Shape 835"/>
        <p:cNvGrpSpPr/>
        <p:nvPr/>
      </p:nvGrpSpPr>
      <p:grpSpPr>
        <a:xfrm>
          <a:off x="0" y="0"/>
          <a:ext cx="0" cy="0"/>
          <a:chOff x="0" y="0"/>
          <a:chExt cx="0" cy="0"/>
        </a:xfrm>
      </p:grpSpPr>
      <p:sp>
        <p:nvSpPr>
          <p:cNvPr id="836" name="Google Shape;836;p23"/>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23"/>
          <p:cNvGrpSpPr/>
          <p:nvPr/>
        </p:nvGrpSpPr>
        <p:grpSpPr>
          <a:xfrm>
            <a:off x="6984687" y="251954"/>
            <a:ext cx="1897180" cy="1710814"/>
            <a:chOff x="905425" y="238125"/>
            <a:chExt cx="5807100" cy="5236650"/>
          </a:xfrm>
        </p:grpSpPr>
        <p:sp>
          <p:nvSpPr>
            <p:cNvPr id="838" name="Google Shape;838;p23"/>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3"/>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3"/>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3"/>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3"/>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23"/>
          <p:cNvSpPr/>
          <p:nvPr/>
        </p:nvSpPr>
        <p:spPr>
          <a:xfrm rot="10800000">
            <a:off x="6818599" y="252010"/>
            <a:ext cx="1048800" cy="10488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66" name="Google Shape;866;p23"/>
          <p:cNvSpPr txBox="1"/>
          <p:nvPr>
            <p:ph idx="1" type="subTitle"/>
          </p:nvPr>
        </p:nvSpPr>
        <p:spPr>
          <a:xfrm>
            <a:off x="719988" y="3030150"/>
            <a:ext cx="2501400" cy="680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67" name="Google Shape;867;p23"/>
          <p:cNvSpPr txBox="1"/>
          <p:nvPr>
            <p:ph idx="2" type="subTitle"/>
          </p:nvPr>
        </p:nvSpPr>
        <p:spPr>
          <a:xfrm>
            <a:off x="719988" y="2532000"/>
            <a:ext cx="2501400" cy="5085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68" name="Google Shape;868;p23"/>
          <p:cNvSpPr txBox="1"/>
          <p:nvPr>
            <p:ph idx="3" type="subTitle"/>
          </p:nvPr>
        </p:nvSpPr>
        <p:spPr>
          <a:xfrm>
            <a:off x="5922588" y="4005000"/>
            <a:ext cx="2501400" cy="68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69" name="Google Shape;869;p23"/>
          <p:cNvSpPr txBox="1"/>
          <p:nvPr>
            <p:ph idx="4" type="subTitle"/>
          </p:nvPr>
        </p:nvSpPr>
        <p:spPr>
          <a:xfrm>
            <a:off x="5922588" y="3506850"/>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0" name="Google Shape;870;p23"/>
          <p:cNvSpPr txBox="1"/>
          <p:nvPr>
            <p:ph idx="5" type="subTitle"/>
          </p:nvPr>
        </p:nvSpPr>
        <p:spPr>
          <a:xfrm>
            <a:off x="5922588" y="2011638"/>
            <a:ext cx="2501400" cy="68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71" name="Google Shape;871;p23"/>
          <p:cNvSpPr txBox="1"/>
          <p:nvPr>
            <p:ph idx="6" type="subTitle"/>
          </p:nvPr>
        </p:nvSpPr>
        <p:spPr>
          <a:xfrm>
            <a:off x="5922588" y="1513488"/>
            <a:ext cx="2501400" cy="5085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lgn="r">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2_1">
    <p:spTree>
      <p:nvGrpSpPr>
        <p:cNvPr id="872" name="Shape 872"/>
        <p:cNvGrpSpPr/>
        <p:nvPr/>
      </p:nvGrpSpPr>
      <p:grpSpPr>
        <a:xfrm>
          <a:off x="0" y="0"/>
          <a:ext cx="0" cy="0"/>
          <a:chOff x="0" y="0"/>
          <a:chExt cx="0" cy="0"/>
        </a:xfrm>
      </p:grpSpPr>
      <p:sp>
        <p:nvSpPr>
          <p:cNvPr id="873" name="Google Shape;873;p2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75" name="Google Shape;875;p24"/>
          <p:cNvSpPr txBox="1"/>
          <p:nvPr>
            <p:ph idx="1" type="subTitle"/>
          </p:nvPr>
        </p:nvSpPr>
        <p:spPr>
          <a:xfrm>
            <a:off x="734525" y="2008063"/>
            <a:ext cx="2501400" cy="9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76" name="Google Shape;876;p24"/>
          <p:cNvSpPr txBox="1"/>
          <p:nvPr>
            <p:ph idx="2" type="subTitle"/>
          </p:nvPr>
        </p:nvSpPr>
        <p:spPr>
          <a:xfrm>
            <a:off x="3321300" y="1931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7" name="Google Shape;877;p24"/>
          <p:cNvSpPr txBox="1"/>
          <p:nvPr>
            <p:ph idx="3" type="subTitle"/>
          </p:nvPr>
        </p:nvSpPr>
        <p:spPr>
          <a:xfrm>
            <a:off x="4675850" y="1931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8" name="Google Shape;878;p24"/>
          <p:cNvSpPr txBox="1"/>
          <p:nvPr>
            <p:ph idx="4" type="subTitle"/>
          </p:nvPr>
        </p:nvSpPr>
        <p:spPr>
          <a:xfrm>
            <a:off x="3321300" y="3295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79" name="Google Shape;879;p24"/>
          <p:cNvSpPr txBox="1"/>
          <p:nvPr>
            <p:ph idx="5" type="subTitle"/>
          </p:nvPr>
        </p:nvSpPr>
        <p:spPr>
          <a:xfrm>
            <a:off x="4675850" y="3295415"/>
            <a:ext cx="1134000" cy="1132800"/>
          </a:xfrm>
          <a:prstGeom prst="rect">
            <a:avLst/>
          </a:prstGeom>
          <a:solidFill>
            <a:srgbClr val="000000"/>
          </a:solidFill>
        </p:spPr>
        <p:txBody>
          <a:bodyPr anchorCtr="0" anchor="ctr" bIns="91425" lIns="91425" spcFirstLastPara="1" rIns="91425" wrap="square" tIns="91425">
            <a:noAutofit/>
          </a:bodyPr>
          <a:lstStyle>
            <a:lvl1pPr lvl="0" rtl="0" algn="ctr">
              <a:spcBef>
                <a:spcPts val="0"/>
              </a:spcBef>
              <a:spcAft>
                <a:spcPts val="0"/>
              </a:spcAft>
              <a:buClr>
                <a:srgbClr val="FFFFFF"/>
              </a:buClr>
              <a:buSzPts val="2100"/>
              <a:buFont typeface="Poppins ExtraBold"/>
              <a:buNone/>
              <a:defRPr sz="35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880" name="Google Shape;880;p24"/>
          <p:cNvSpPr txBox="1"/>
          <p:nvPr>
            <p:ph idx="6" type="subTitle"/>
          </p:nvPr>
        </p:nvSpPr>
        <p:spPr>
          <a:xfrm>
            <a:off x="5922600" y="2008063"/>
            <a:ext cx="2501400" cy="979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81" name="Google Shape;881;p24"/>
          <p:cNvSpPr txBox="1"/>
          <p:nvPr>
            <p:ph idx="7" type="subTitle"/>
          </p:nvPr>
        </p:nvSpPr>
        <p:spPr>
          <a:xfrm>
            <a:off x="734525" y="3372063"/>
            <a:ext cx="2501400" cy="9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2" name="Google Shape;882;p24"/>
          <p:cNvSpPr txBox="1"/>
          <p:nvPr>
            <p:ph idx="8" type="subTitle"/>
          </p:nvPr>
        </p:nvSpPr>
        <p:spPr>
          <a:xfrm>
            <a:off x="5922600" y="3372063"/>
            <a:ext cx="2501400" cy="9795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883" name="Google Shape;883;p24"/>
          <p:cNvGrpSpPr/>
          <p:nvPr/>
        </p:nvGrpSpPr>
        <p:grpSpPr>
          <a:xfrm>
            <a:off x="-537950" y="824965"/>
            <a:ext cx="1191617" cy="1074561"/>
            <a:chOff x="905425" y="238125"/>
            <a:chExt cx="5807100" cy="5236650"/>
          </a:xfrm>
        </p:grpSpPr>
        <p:sp>
          <p:nvSpPr>
            <p:cNvPr id="884" name="Google Shape;884;p2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_2_1_1">
    <p:spTree>
      <p:nvGrpSpPr>
        <p:cNvPr id="910" name="Shape 910"/>
        <p:cNvGrpSpPr/>
        <p:nvPr/>
      </p:nvGrpSpPr>
      <p:grpSpPr>
        <a:xfrm>
          <a:off x="0" y="0"/>
          <a:ext cx="0" cy="0"/>
          <a:chOff x="0" y="0"/>
          <a:chExt cx="0" cy="0"/>
        </a:xfrm>
      </p:grpSpPr>
      <p:sp>
        <p:nvSpPr>
          <p:cNvPr id="911" name="Google Shape;911;p25"/>
          <p:cNvSpPr/>
          <p:nvPr/>
        </p:nvSpPr>
        <p:spPr>
          <a:xfrm>
            <a:off x="3211500" y="-53125"/>
            <a:ext cx="5932500" cy="5196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txBox="1"/>
          <p:nvPr>
            <p:ph idx="1" type="subTitle"/>
          </p:nvPr>
        </p:nvSpPr>
        <p:spPr>
          <a:xfrm>
            <a:off x="4570575" y="770375"/>
            <a:ext cx="3853500" cy="29493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500"/>
              <a:buNone/>
              <a:defRPr sz="3500">
                <a:solidFill>
                  <a:srgbClr val="FFFFFF"/>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13" name="Google Shape;913;p25"/>
          <p:cNvSpPr txBox="1"/>
          <p:nvPr>
            <p:ph idx="2" type="subTitle"/>
          </p:nvPr>
        </p:nvSpPr>
        <p:spPr>
          <a:xfrm>
            <a:off x="4587475" y="3846550"/>
            <a:ext cx="3836400" cy="473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600"/>
              <a:buFont typeface="Poppins ExtraBold"/>
              <a:buNone/>
              <a:defRPr>
                <a:solidFill>
                  <a:schemeClr val="lt2"/>
                </a:solidFill>
                <a:latin typeface="Poppins ExtraBold"/>
                <a:ea typeface="Poppins ExtraBold"/>
                <a:cs typeface="Poppins ExtraBold"/>
                <a:sym typeface="Poppins ExtraBold"/>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14" name="Google Shape;914;p25"/>
          <p:cNvSpPr/>
          <p:nvPr/>
        </p:nvSpPr>
        <p:spPr>
          <a:xfrm flipH="1">
            <a:off x="8748432" y="37676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915" name="Shape 915"/>
        <p:cNvGrpSpPr/>
        <p:nvPr/>
      </p:nvGrpSpPr>
      <p:grpSpPr>
        <a:xfrm>
          <a:off x="0" y="0"/>
          <a:ext cx="0" cy="0"/>
          <a:chOff x="0" y="0"/>
          <a:chExt cx="0" cy="0"/>
        </a:xfrm>
      </p:grpSpPr>
      <p:sp>
        <p:nvSpPr>
          <p:cNvPr id="916" name="Google Shape;916;p26"/>
          <p:cNvSpPr/>
          <p:nvPr/>
        </p:nvSpPr>
        <p:spPr>
          <a:xfrm>
            <a:off x="-31125" y="-42250"/>
            <a:ext cx="9175200" cy="3887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txBox="1"/>
          <p:nvPr>
            <p:ph type="ctrTitle"/>
          </p:nvPr>
        </p:nvSpPr>
        <p:spPr>
          <a:xfrm>
            <a:off x="4578900" y="621975"/>
            <a:ext cx="3847200" cy="943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5200"/>
              <a:buNone/>
              <a:defRPr sz="6000">
                <a:solidFill>
                  <a:srgbClr val="FFFFFF"/>
                </a:solidFill>
                <a:latin typeface="Poppins ExtraBold"/>
                <a:ea typeface="Poppins ExtraBold"/>
                <a:cs typeface="Poppins ExtraBold"/>
                <a:sym typeface="Poppins ExtraBold"/>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
        <p:nvSpPr>
          <p:cNvPr id="918" name="Google Shape;918;p26"/>
          <p:cNvSpPr txBox="1"/>
          <p:nvPr>
            <p:ph idx="1" type="subTitle"/>
          </p:nvPr>
        </p:nvSpPr>
        <p:spPr>
          <a:xfrm>
            <a:off x="4578900" y="2071950"/>
            <a:ext cx="3847200" cy="853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600">
                <a:solidFill>
                  <a:srgbClr val="FFFFFF"/>
                </a:solidFill>
                <a:latin typeface="Nanum Gothic"/>
                <a:ea typeface="Nanum Gothic"/>
                <a:cs typeface="Nanum Gothic"/>
                <a:sym typeface="Nanum Gothic"/>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919" name="Google Shape;919;p26"/>
          <p:cNvSpPr txBox="1"/>
          <p:nvPr>
            <p:ph idx="2" type="subTitle"/>
          </p:nvPr>
        </p:nvSpPr>
        <p:spPr>
          <a:xfrm>
            <a:off x="3914925" y="1552700"/>
            <a:ext cx="4511400" cy="473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300"/>
              <a:buFont typeface="Poppins ExtraBold"/>
              <a:buNone/>
              <a:defRPr sz="2100">
                <a:solidFill>
                  <a:srgbClr val="FFFFFF"/>
                </a:solidFill>
                <a:latin typeface="Poppins ExtraBold"/>
                <a:ea typeface="Poppins ExtraBold"/>
                <a:cs typeface="Poppins ExtraBold"/>
                <a:sym typeface="Poppins ExtraBold"/>
              </a:defRPr>
            </a:lvl1pPr>
            <a:lvl2pPr lvl="1"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2pPr>
            <a:lvl3pPr lvl="2"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3pPr>
            <a:lvl4pPr lvl="3"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4pPr>
            <a:lvl5pPr lvl="4"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5pPr>
            <a:lvl6pPr lvl="5"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6pPr>
            <a:lvl7pPr lvl="6"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7pPr>
            <a:lvl8pPr lvl="7"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8pPr>
            <a:lvl9pPr lvl="8" rtl="0" algn="r">
              <a:lnSpc>
                <a:spcPct val="100000"/>
              </a:lnSpc>
              <a:spcBef>
                <a:spcPts val="0"/>
              </a:spcBef>
              <a:spcAft>
                <a:spcPts val="0"/>
              </a:spcAft>
              <a:buSzPts val="2800"/>
              <a:buFont typeface="Poppins ExtraBold"/>
              <a:buNone/>
              <a:defRPr sz="2800">
                <a:latin typeface="Poppins ExtraBold"/>
                <a:ea typeface="Poppins ExtraBold"/>
                <a:cs typeface="Poppins ExtraBold"/>
                <a:sym typeface="Poppins ExtraBold"/>
              </a:defRPr>
            </a:lvl9pPr>
          </a:lstStyle>
          <a:p/>
        </p:txBody>
      </p:sp>
      <p:sp>
        <p:nvSpPr>
          <p:cNvPr id="920" name="Google Shape;920;p26"/>
          <p:cNvSpPr txBox="1"/>
          <p:nvPr/>
        </p:nvSpPr>
        <p:spPr>
          <a:xfrm>
            <a:off x="4532400" y="3845450"/>
            <a:ext cx="3891600" cy="556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b="1" lang="en" sz="1000">
                <a:latin typeface="Nanum Gothic"/>
                <a:ea typeface="Nanum Gothic"/>
                <a:cs typeface="Nanum Gothic"/>
                <a:sym typeface="Nanum Gothic"/>
              </a:rPr>
              <a:t>CREDITS:</a:t>
            </a:r>
            <a:r>
              <a:rPr lang="en" sz="1000">
                <a:latin typeface="Nanum Gothic"/>
                <a:ea typeface="Nanum Gothic"/>
                <a:cs typeface="Nanum Gothic"/>
                <a:sym typeface="Nanum Gothic"/>
              </a:rPr>
              <a:t> This presentation template was created by </a:t>
            </a:r>
            <a:r>
              <a:rPr b="1" lang="en" sz="1000">
                <a:uFill>
                  <a:noFill/>
                </a:uFill>
                <a:latin typeface="Nanum Gothic"/>
                <a:ea typeface="Nanum Gothic"/>
                <a:cs typeface="Nanum Gothic"/>
                <a:sym typeface="Nanum Gothic"/>
                <a:hlinkClick r:id="rId2"/>
              </a:rPr>
              <a:t>Slidesgo</a:t>
            </a:r>
            <a:r>
              <a:rPr lang="en" sz="1000">
                <a:latin typeface="Nanum Gothic"/>
                <a:ea typeface="Nanum Gothic"/>
                <a:cs typeface="Nanum Gothic"/>
                <a:sym typeface="Nanum Gothic"/>
              </a:rPr>
              <a:t>, including icons by </a:t>
            </a:r>
            <a:r>
              <a:rPr b="1" lang="en" sz="1000">
                <a:uFill>
                  <a:noFill/>
                </a:uFill>
                <a:latin typeface="Nanum Gothic"/>
                <a:ea typeface="Nanum Gothic"/>
                <a:cs typeface="Nanum Gothic"/>
                <a:sym typeface="Nanum Gothic"/>
                <a:hlinkClick r:id="rId3"/>
              </a:rPr>
              <a:t>Flaticon</a:t>
            </a:r>
            <a:r>
              <a:rPr lang="en" sz="1000">
                <a:latin typeface="Nanum Gothic"/>
                <a:ea typeface="Nanum Gothic"/>
                <a:cs typeface="Nanum Gothic"/>
                <a:sym typeface="Nanum Gothic"/>
              </a:rPr>
              <a:t>, infographics &amp; images by </a:t>
            </a:r>
            <a:r>
              <a:rPr b="1" lang="en" sz="1000">
                <a:uFill>
                  <a:noFill/>
                </a:uFill>
                <a:latin typeface="Nanum Gothic"/>
                <a:ea typeface="Nanum Gothic"/>
                <a:cs typeface="Nanum Gothic"/>
                <a:sym typeface="Nanum Gothic"/>
                <a:hlinkClick r:id="rId4"/>
              </a:rPr>
              <a:t>Freepik</a:t>
            </a:r>
            <a:r>
              <a:rPr lang="en" sz="1000">
                <a:latin typeface="Nanum Gothic"/>
                <a:ea typeface="Nanum Gothic"/>
                <a:cs typeface="Nanum Gothic"/>
                <a:sym typeface="Nanum Gothic"/>
              </a:rPr>
              <a:t> </a:t>
            </a:r>
            <a:endParaRPr b="1" sz="1000">
              <a:latin typeface="Nanum Gothic"/>
              <a:ea typeface="Nanum Gothic"/>
              <a:cs typeface="Nanum Gothic"/>
              <a:sym typeface="Nanum Gothic"/>
            </a:endParaRPr>
          </a:p>
        </p:txBody>
      </p:sp>
      <p:sp>
        <p:nvSpPr>
          <p:cNvPr id="921" name="Google Shape;921;p26"/>
          <p:cNvSpPr/>
          <p:nvPr/>
        </p:nvSpPr>
        <p:spPr>
          <a:xfrm flipH="1">
            <a:off x="-1870872" y="592225"/>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rot="-5400000">
            <a:off x="2222903" y="-821372"/>
            <a:ext cx="1540200" cy="15402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923" name="Shape 9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sp>
        <p:nvSpPr>
          <p:cNvPr id="48" name="Google Shape;48;p4"/>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0" name="Google Shape;50;p4"/>
          <p:cNvSpPr txBox="1"/>
          <p:nvPr>
            <p:ph idx="1" type="body"/>
          </p:nvPr>
        </p:nvSpPr>
        <p:spPr>
          <a:xfrm>
            <a:off x="631850" y="1152475"/>
            <a:ext cx="7792200" cy="34164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Clr>
                <a:srgbClr val="434343"/>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grpSp>
        <p:nvGrpSpPr>
          <p:cNvPr id="51" name="Google Shape;51;p4"/>
          <p:cNvGrpSpPr/>
          <p:nvPr/>
        </p:nvGrpSpPr>
        <p:grpSpPr>
          <a:xfrm>
            <a:off x="7323499" y="-189099"/>
            <a:ext cx="1771746" cy="1597702"/>
            <a:chOff x="905425" y="238125"/>
            <a:chExt cx="5807100" cy="5236650"/>
          </a:xfrm>
        </p:grpSpPr>
        <p:sp>
          <p:nvSpPr>
            <p:cNvPr id="52" name="Google Shape;52;p4"/>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81" name="Google Shape;81;p5"/>
          <p:cNvSpPr/>
          <p:nvPr/>
        </p:nvSpPr>
        <p:spPr>
          <a:xfrm rot="5400000">
            <a:off x="7414125" y="2165025"/>
            <a:ext cx="891000" cy="891000"/>
          </a:xfrm>
          <a:prstGeom prst="arc">
            <a:avLst>
              <a:gd fmla="val 5358636" name="adj1"/>
              <a:gd fmla="val 16242871"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 name="Google Shape;82;p5"/>
          <p:cNvSpPr/>
          <p:nvPr/>
        </p:nvSpPr>
        <p:spPr>
          <a:xfrm rot="5400000">
            <a:off x="2654525" y="2034200"/>
            <a:ext cx="891000" cy="891000"/>
          </a:xfrm>
          <a:prstGeom prst="arc">
            <a:avLst>
              <a:gd fmla="val 56745" name="adj1"/>
              <a:gd fmla="val 20771488"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 name="Google Shape;83;p5"/>
          <p:cNvGrpSpPr/>
          <p:nvPr/>
        </p:nvGrpSpPr>
        <p:grpSpPr>
          <a:xfrm>
            <a:off x="6174887" y="136850"/>
            <a:ext cx="2249090" cy="2028155"/>
            <a:chOff x="905425" y="238125"/>
            <a:chExt cx="5807100" cy="5236650"/>
          </a:xfrm>
        </p:grpSpPr>
        <p:sp>
          <p:nvSpPr>
            <p:cNvPr id="84" name="Google Shape;84;p5"/>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5"/>
          <p:cNvGrpSpPr/>
          <p:nvPr/>
        </p:nvGrpSpPr>
        <p:grpSpPr>
          <a:xfrm>
            <a:off x="3276832" y="2613351"/>
            <a:ext cx="1519137" cy="1369908"/>
            <a:chOff x="905425" y="238125"/>
            <a:chExt cx="5807100" cy="5236650"/>
          </a:xfrm>
        </p:grpSpPr>
        <p:sp>
          <p:nvSpPr>
            <p:cNvPr id="111" name="Google Shape;111;p5"/>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5"/>
          <p:cNvSpPr txBox="1"/>
          <p:nvPr>
            <p:ph idx="1" type="subTitle"/>
          </p:nvPr>
        </p:nvSpPr>
        <p:spPr>
          <a:xfrm>
            <a:off x="720000" y="3404975"/>
            <a:ext cx="2501400" cy="672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8" name="Google Shape;138;p5"/>
          <p:cNvSpPr txBox="1"/>
          <p:nvPr>
            <p:ph idx="2" type="subTitle"/>
          </p:nvPr>
        </p:nvSpPr>
        <p:spPr>
          <a:xfrm>
            <a:off x="5922600" y="3404975"/>
            <a:ext cx="2501400" cy="672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9" name="Google Shape;139;p5"/>
          <p:cNvSpPr txBox="1"/>
          <p:nvPr>
            <p:ph idx="3" type="subTitle"/>
          </p:nvPr>
        </p:nvSpPr>
        <p:spPr>
          <a:xfrm>
            <a:off x="720000" y="2615875"/>
            <a:ext cx="2501400" cy="785700"/>
          </a:xfrm>
          <a:prstGeom prst="rect">
            <a:avLst/>
          </a:prstGeom>
          <a:solidFill>
            <a:srgbClr val="000000"/>
          </a:solidFill>
        </p:spPr>
        <p:txBody>
          <a:bodyPr anchorCtr="0" anchor="ctr" bIns="91425" lIns="91425" spcFirstLastPara="1" rIns="91425" wrap="square" tIns="91425">
            <a:noAutofit/>
          </a:bodyPr>
          <a:lstStyle>
            <a:lvl1pPr lvl="0" rtl="0">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
        <p:nvSpPr>
          <p:cNvPr id="140" name="Google Shape;140;p5"/>
          <p:cNvSpPr txBox="1"/>
          <p:nvPr>
            <p:ph idx="4" type="subTitle"/>
          </p:nvPr>
        </p:nvSpPr>
        <p:spPr>
          <a:xfrm>
            <a:off x="5922600" y="2615875"/>
            <a:ext cx="2501400" cy="785700"/>
          </a:xfrm>
          <a:prstGeom prst="rect">
            <a:avLst/>
          </a:prstGeom>
          <a:solidFill>
            <a:srgbClr val="000000"/>
          </a:solidFill>
        </p:spPr>
        <p:txBody>
          <a:bodyPr anchorCtr="0" anchor="ctr" bIns="91425" lIns="91425" spcFirstLastPara="1" rIns="91425" wrap="square" tIns="91425">
            <a:noAutofit/>
          </a:bodyPr>
          <a:lstStyle>
            <a:lvl1pPr lvl="0" rtl="0" algn="r">
              <a:spcBef>
                <a:spcPts val="0"/>
              </a:spcBef>
              <a:spcAft>
                <a:spcPts val="0"/>
              </a:spcAft>
              <a:buClr>
                <a:srgbClr val="FFFFFF"/>
              </a:buClr>
              <a:buSzPts val="2100"/>
              <a:buFont typeface="Poppins ExtraBold"/>
              <a:buNone/>
              <a:defRPr sz="3900">
                <a:solidFill>
                  <a:srgbClr val="FFFFFF"/>
                </a:solidFill>
                <a:latin typeface="Poppins ExtraBold"/>
                <a:ea typeface="Poppins ExtraBold"/>
                <a:cs typeface="Poppins ExtraBold"/>
                <a:sym typeface="Poppins ExtraBold"/>
              </a:defRPr>
            </a:lvl1pPr>
            <a:lvl2pPr lvl="1"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2pPr>
            <a:lvl3pPr lvl="2"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3pPr>
            <a:lvl4pPr lvl="3"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4pPr>
            <a:lvl5pPr lvl="4"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5pPr>
            <a:lvl6pPr lvl="5"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6pPr>
            <a:lvl7pPr lvl="6"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7pPr>
            <a:lvl8pPr lvl="7"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8pPr>
            <a:lvl9pPr lvl="8" rtl="0">
              <a:spcBef>
                <a:spcPts val="0"/>
              </a:spcBef>
              <a:spcAft>
                <a:spcPts val="0"/>
              </a:spcAft>
              <a:buClr>
                <a:srgbClr val="FFFFFF"/>
              </a:buClr>
              <a:buSzPts val="2100"/>
              <a:buFont typeface="Poppins ExtraBold"/>
              <a:buNone/>
              <a:defRPr sz="2100">
                <a:solidFill>
                  <a:srgbClr val="FFFFFF"/>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6"/>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sp>
        <p:nvSpPr>
          <p:cNvPr id="145" name="Google Shape;145;p7"/>
          <p:cNvSpPr/>
          <p:nvPr/>
        </p:nvSpPr>
        <p:spPr>
          <a:xfrm>
            <a:off x="-24300" y="-53125"/>
            <a:ext cx="9168300" cy="1132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Poppins Black"/>
              <a:buNone/>
              <a:defRPr>
                <a:solidFill>
                  <a:srgbClr val="FFFFFF"/>
                </a:solidFill>
                <a:latin typeface="Poppins Black"/>
                <a:ea typeface="Poppins Black"/>
                <a:cs typeface="Poppins Black"/>
                <a:sym typeface="Poppins Black"/>
              </a:defRPr>
            </a:lvl1pPr>
            <a:lvl2pPr lvl="1"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2pPr>
            <a:lvl3pPr lvl="2"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3pPr>
            <a:lvl4pPr lvl="3"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4pPr>
            <a:lvl5pPr lvl="4"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5pPr>
            <a:lvl6pPr lvl="5"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6pPr>
            <a:lvl7pPr lvl="6"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7pPr>
            <a:lvl8pPr lvl="7"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8pPr>
            <a:lvl9pPr lvl="8" rtl="0">
              <a:spcBef>
                <a:spcPts val="0"/>
              </a:spcBef>
              <a:spcAft>
                <a:spcPts val="0"/>
              </a:spcAft>
              <a:buClr>
                <a:srgbClr val="FFFFFF"/>
              </a:buClr>
              <a:buSzPts val="2800"/>
              <a:buFont typeface="Poppins Black"/>
              <a:buNone/>
              <a:defRPr sz="2800">
                <a:solidFill>
                  <a:srgbClr val="FFFFFF"/>
                </a:solidFill>
                <a:latin typeface="Poppins Black"/>
                <a:ea typeface="Poppins Black"/>
                <a:cs typeface="Poppins Black"/>
                <a:sym typeface="Poppins Black"/>
              </a:defRPr>
            </a:lvl9pPr>
          </a:lstStyle>
          <a:p/>
        </p:txBody>
      </p:sp>
      <p:sp>
        <p:nvSpPr>
          <p:cNvPr id="147" name="Google Shape;147;p7"/>
          <p:cNvSpPr txBox="1"/>
          <p:nvPr>
            <p:ph idx="1" type="body"/>
          </p:nvPr>
        </p:nvSpPr>
        <p:spPr>
          <a:xfrm>
            <a:off x="749575" y="1717200"/>
            <a:ext cx="3925800" cy="2886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Red Hat Text"/>
              <a:buChar char="●"/>
              <a:defRPr/>
            </a:lvl1pPr>
            <a:lvl2pPr indent="-317500" lvl="1" marL="914400">
              <a:spcBef>
                <a:spcPts val="1000"/>
              </a:spcBef>
              <a:spcAft>
                <a:spcPts val="0"/>
              </a:spcAft>
              <a:buClr>
                <a:srgbClr val="142850"/>
              </a:buClr>
              <a:buSzPts val="1400"/>
              <a:buFont typeface="Red Hat Text"/>
              <a:buChar char="○"/>
              <a:defRPr/>
            </a:lvl2pPr>
            <a:lvl3pPr indent="-317500" lvl="2" marL="1371600">
              <a:spcBef>
                <a:spcPts val="0"/>
              </a:spcBef>
              <a:spcAft>
                <a:spcPts val="0"/>
              </a:spcAft>
              <a:buClr>
                <a:srgbClr val="142850"/>
              </a:buClr>
              <a:buSzPts val="1400"/>
              <a:buFont typeface="Red Hat Text"/>
              <a:buChar char="■"/>
              <a:defRPr/>
            </a:lvl3pPr>
            <a:lvl4pPr indent="-317500" lvl="3" marL="1828800">
              <a:spcBef>
                <a:spcPts val="0"/>
              </a:spcBef>
              <a:spcAft>
                <a:spcPts val="0"/>
              </a:spcAft>
              <a:buClr>
                <a:srgbClr val="142850"/>
              </a:buClr>
              <a:buSzPts val="1400"/>
              <a:buFont typeface="Red Hat Text"/>
              <a:buChar char="●"/>
              <a:defRPr/>
            </a:lvl4pPr>
            <a:lvl5pPr indent="-317500" lvl="4" marL="2286000">
              <a:spcBef>
                <a:spcPts val="0"/>
              </a:spcBef>
              <a:spcAft>
                <a:spcPts val="0"/>
              </a:spcAft>
              <a:buClr>
                <a:srgbClr val="142850"/>
              </a:buClr>
              <a:buSzPts val="1400"/>
              <a:buFont typeface="Red Hat Text"/>
              <a:buChar char="○"/>
              <a:defRPr/>
            </a:lvl5pPr>
            <a:lvl6pPr indent="-317500" lvl="5" marL="2743200">
              <a:spcBef>
                <a:spcPts val="0"/>
              </a:spcBef>
              <a:spcAft>
                <a:spcPts val="0"/>
              </a:spcAft>
              <a:buClr>
                <a:srgbClr val="142850"/>
              </a:buClr>
              <a:buSzPts val="1400"/>
              <a:buFont typeface="Red Hat Text"/>
              <a:buChar char="■"/>
              <a:defRPr/>
            </a:lvl6pPr>
            <a:lvl7pPr indent="-317500" lvl="6" marL="3200400">
              <a:spcBef>
                <a:spcPts val="0"/>
              </a:spcBef>
              <a:spcAft>
                <a:spcPts val="0"/>
              </a:spcAft>
              <a:buClr>
                <a:srgbClr val="142850"/>
              </a:buClr>
              <a:buSzPts val="1400"/>
              <a:buFont typeface="Red Hat Text"/>
              <a:buChar char="●"/>
              <a:defRPr/>
            </a:lvl7pPr>
            <a:lvl8pPr indent="-317500" lvl="7" marL="3657600">
              <a:spcBef>
                <a:spcPts val="0"/>
              </a:spcBef>
              <a:spcAft>
                <a:spcPts val="0"/>
              </a:spcAft>
              <a:buClr>
                <a:srgbClr val="142850"/>
              </a:buClr>
              <a:buSzPts val="1400"/>
              <a:buFont typeface="Red Hat Text"/>
              <a:buChar char="○"/>
              <a:defRPr/>
            </a:lvl8pPr>
            <a:lvl9pPr indent="-317500" lvl="8" marL="4114800">
              <a:spcBef>
                <a:spcPts val="0"/>
              </a:spcBef>
              <a:spcAft>
                <a:spcPts val="0"/>
              </a:spcAft>
              <a:buClr>
                <a:srgbClr val="142850"/>
              </a:buClr>
              <a:buSzPts val="1400"/>
              <a:buFont typeface="Red Hat Tex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txBox="1"/>
          <p:nvPr>
            <p:ph type="title"/>
          </p:nvPr>
        </p:nvSpPr>
        <p:spPr>
          <a:xfrm>
            <a:off x="1905600" y="2058325"/>
            <a:ext cx="5368800" cy="17136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50" name="Google Shape;150;p8"/>
          <p:cNvSpPr/>
          <p:nvPr/>
        </p:nvSpPr>
        <p:spPr>
          <a:xfrm rot="-5400000">
            <a:off x="577578" y="-309473"/>
            <a:ext cx="607500" cy="6075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8687632" y="3310327"/>
            <a:ext cx="1059000" cy="10590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8"/>
          <p:cNvGrpSpPr/>
          <p:nvPr/>
        </p:nvGrpSpPr>
        <p:grpSpPr>
          <a:xfrm>
            <a:off x="-470742" y="2684770"/>
            <a:ext cx="2381492" cy="2147550"/>
            <a:chOff x="905425" y="238125"/>
            <a:chExt cx="5807100" cy="5236650"/>
          </a:xfrm>
        </p:grpSpPr>
        <p:sp>
          <p:nvSpPr>
            <p:cNvPr id="153" name="Google Shape;153;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8"/>
          <p:cNvGrpSpPr/>
          <p:nvPr/>
        </p:nvGrpSpPr>
        <p:grpSpPr>
          <a:xfrm>
            <a:off x="7310754" y="298028"/>
            <a:ext cx="1376863" cy="1241610"/>
            <a:chOff x="905425" y="238125"/>
            <a:chExt cx="5807100" cy="5236650"/>
          </a:xfrm>
        </p:grpSpPr>
        <p:sp>
          <p:nvSpPr>
            <p:cNvPr id="180" name="Google Shape;180;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8"/>
          <p:cNvGrpSpPr/>
          <p:nvPr/>
        </p:nvGrpSpPr>
        <p:grpSpPr>
          <a:xfrm>
            <a:off x="1042735" y="-394270"/>
            <a:ext cx="1174196" cy="1058851"/>
            <a:chOff x="905425" y="238125"/>
            <a:chExt cx="5807100" cy="5236650"/>
          </a:xfrm>
        </p:grpSpPr>
        <p:sp>
          <p:nvSpPr>
            <p:cNvPr id="207" name="Google Shape;207;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8"/>
          <p:cNvSpPr/>
          <p:nvPr/>
        </p:nvSpPr>
        <p:spPr>
          <a:xfrm rot="5400000">
            <a:off x="6805794" y="4265399"/>
            <a:ext cx="1956600" cy="19566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rot="10800000">
            <a:off x="-679279" y="2684772"/>
            <a:ext cx="1316700" cy="1316700"/>
          </a:xfrm>
          <a:prstGeom prst="arc">
            <a:avLst>
              <a:gd fmla="val 5397259" name="adj1"/>
              <a:gd fmla="val 16223967"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 name="Google Shape;235;p8"/>
          <p:cNvGrpSpPr/>
          <p:nvPr/>
        </p:nvGrpSpPr>
        <p:grpSpPr>
          <a:xfrm>
            <a:off x="8034341" y="3069118"/>
            <a:ext cx="779313" cy="702758"/>
            <a:chOff x="905425" y="238125"/>
            <a:chExt cx="5807100" cy="5236650"/>
          </a:xfrm>
        </p:grpSpPr>
        <p:sp>
          <p:nvSpPr>
            <p:cNvPr id="236" name="Google Shape;236;p8"/>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8"/>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8"/>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8"/>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9"/>
          <p:cNvSpPr/>
          <p:nvPr/>
        </p:nvSpPr>
        <p:spPr>
          <a:xfrm>
            <a:off x="-22350" y="-30450"/>
            <a:ext cx="5529900" cy="520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txBox="1"/>
          <p:nvPr>
            <p:ph type="title"/>
          </p:nvPr>
        </p:nvSpPr>
        <p:spPr>
          <a:xfrm>
            <a:off x="720000" y="2597900"/>
            <a:ext cx="4202100" cy="727200"/>
          </a:xfrm>
          <a:prstGeom prst="rect">
            <a:avLst/>
          </a:prstGeom>
        </p:spPr>
        <p:txBody>
          <a:bodyPr anchorCtr="0" anchor="b" bIns="91425" lIns="91425" spcFirstLastPara="1" rIns="91425" wrap="square" tIns="91425">
            <a:noAutofit/>
          </a:bodyPr>
          <a:lstStyle>
            <a:lvl1pPr lvl="0">
              <a:spcBef>
                <a:spcPts val="0"/>
              </a:spcBef>
              <a:spcAft>
                <a:spcPts val="0"/>
              </a:spcAft>
              <a:buClr>
                <a:srgbClr val="FFFFFF"/>
              </a:buClr>
              <a:buSzPts val="4200"/>
              <a:buNone/>
              <a:defRPr sz="3500">
                <a:solidFill>
                  <a:srgbClr val="FFFFFF"/>
                </a:solidFill>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265" name="Google Shape;265;p9"/>
          <p:cNvSpPr txBox="1"/>
          <p:nvPr>
            <p:ph idx="1" type="subTitle"/>
          </p:nvPr>
        </p:nvSpPr>
        <p:spPr>
          <a:xfrm>
            <a:off x="720000" y="3412675"/>
            <a:ext cx="4045200" cy="1235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rgbClr val="FFFFFF"/>
              </a:buClr>
              <a:buSzPts val="2100"/>
              <a:buNone/>
              <a:defRPr>
                <a:solidFill>
                  <a:srgbClr val="FFFFFF"/>
                </a:solidFill>
              </a:defRPr>
            </a:lvl1pPr>
            <a:lvl2pPr lvl="1" algn="ctr">
              <a:lnSpc>
                <a:spcPct val="100000"/>
              </a:lnSpc>
              <a:spcBef>
                <a:spcPts val="0"/>
              </a:spcBef>
              <a:spcAft>
                <a:spcPts val="0"/>
              </a:spcAft>
              <a:buClr>
                <a:srgbClr val="FFFFFF"/>
              </a:buClr>
              <a:buSzPts val="2100"/>
              <a:buNone/>
              <a:defRPr sz="2100">
                <a:solidFill>
                  <a:srgbClr val="FFFFFF"/>
                </a:solidFill>
              </a:defRPr>
            </a:lvl2pPr>
            <a:lvl3pPr lvl="2" algn="ctr">
              <a:lnSpc>
                <a:spcPct val="100000"/>
              </a:lnSpc>
              <a:spcBef>
                <a:spcPts val="0"/>
              </a:spcBef>
              <a:spcAft>
                <a:spcPts val="0"/>
              </a:spcAft>
              <a:buClr>
                <a:srgbClr val="FFFFFF"/>
              </a:buClr>
              <a:buSzPts val="2100"/>
              <a:buNone/>
              <a:defRPr sz="2100">
                <a:solidFill>
                  <a:srgbClr val="FFFFFF"/>
                </a:solidFill>
              </a:defRPr>
            </a:lvl3pPr>
            <a:lvl4pPr lvl="3" algn="ctr">
              <a:lnSpc>
                <a:spcPct val="100000"/>
              </a:lnSpc>
              <a:spcBef>
                <a:spcPts val="0"/>
              </a:spcBef>
              <a:spcAft>
                <a:spcPts val="0"/>
              </a:spcAft>
              <a:buClr>
                <a:srgbClr val="FFFFFF"/>
              </a:buClr>
              <a:buSzPts val="2100"/>
              <a:buNone/>
              <a:defRPr sz="2100">
                <a:solidFill>
                  <a:srgbClr val="FFFFFF"/>
                </a:solidFill>
              </a:defRPr>
            </a:lvl4pPr>
            <a:lvl5pPr lvl="4" algn="ctr">
              <a:lnSpc>
                <a:spcPct val="100000"/>
              </a:lnSpc>
              <a:spcBef>
                <a:spcPts val="0"/>
              </a:spcBef>
              <a:spcAft>
                <a:spcPts val="0"/>
              </a:spcAft>
              <a:buClr>
                <a:srgbClr val="FFFFFF"/>
              </a:buClr>
              <a:buSzPts val="2100"/>
              <a:buNone/>
              <a:defRPr sz="2100">
                <a:solidFill>
                  <a:srgbClr val="FFFFFF"/>
                </a:solidFill>
              </a:defRPr>
            </a:lvl5pPr>
            <a:lvl6pPr lvl="5" algn="ctr">
              <a:lnSpc>
                <a:spcPct val="100000"/>
              </a:lnSpc>
              <a:spcBef>
                <a:spcPts val="0"/>
              </a:spcBef>
              <a:spcAft>
                <a:spcPts val="0"/>
              </a:spcAft>
              <a:buClr>
                <a:srgbClr val="FFFFFF"/>
              </a:buClr>
              <a:buSzPts val="2100"/>
              <a:buNone/>
              <a:defRPr sz="2100">
                <a:solidFill>
                  <a:srgbClr val="FFFFFF"/>
                </a:solidFill>
              </a:defRPr>
            </a:lvl6pPr>
            <a:lvl7pPr lvl="6" algn="ctr">
              <a:lnSpc>
                <a:spcPct val="100000"/>
              </a:lnSpc>
              <a:spcBef>
                <a:spcPts val="0"/>
              </a:spcBef>
              <a:spcAft>
                <a:spcPts val="0"/>
              </a:spcAft>
              <a:buClr>
                <a:srgbClr val="FFFFFF"/>
              </a:buClr>
              <a:buSzPts val="2100"/>
              <a:buNone/>
              <a:defRPr sz="2100">
                <a:solidFill>
                  <a:srgbClr val="FFFFFF"/>
                </a:solidFill>
              </a:defRPr>
            </a:lvl7pPr>
            <a:lvl8pPr lvl="7" algn="ctr">
              <a:lnSpc>
                <a:spcPct val="100000"/>
              </a:lnSpc>
              <a:spcBef>
                <a:spcPts val="0"/>
              </a:spcBef>
              <a:spcAft>
                <a:spcPts val="0"/>
              </a:spcAft>
              <a:buClr>
                <a:srgbClr val="FFFFFF"/>
              </a:buClr>
              <a:buSzPts val="2100"/>
              <a:buNone/>
              <a:defRPr sz="2100">
                <a:solidFill>
                  <a:srgbClr val="FFFFFF"/>
                </a:solidFill>
              </a:defRPr>
            </a:lvl8pPr>
            <a:lvl9pPr lvl="8" algn="ctr">
              <a:lnSpc>
                <a:spcPct val="100000"/>
              </a:lnSpc>
              <a:spcBef>
                <a:spcPts val="0"/>
              </a:spcBef>
              <a:spcAft>
                <a:spcPts val="0"/>
              </a:spcAft>
              <a:buClr>
                <a:srgbClr val="FFFFFF"/>
              </a:buClr>
              <a:buSzPts val="2100"/>
              <a:buNone/>
              <a:defRPr sz="2100">
                <a:solidFill>
                  <a:srgbClr val="FFFFFF"/>
                </a:solidFill>
              </a:defRPr>
            </a:lvl9pPr>
          </a:lstStyle>
          <a:p/>
        </p:txBody>
      </p:sp>
      <p:sp>
        <p:nvSpPr>
          <p:cNvPr id="266" name="Google Shape;266;p9"/>
          <p:cNvSpPr/>
          <p:nvPr/>
        </p:nvSpPr>
        <p:spPr>
          <a:xfrm>
            <a:off x="-476825" y="739650"/>
            <a:ext cx="891000" cy="891000"/>
          </a:xfrm>
          <a:prstGeom prst="arc">
            <a:avLst>
              <a:gd fmla="val 16200000" name="adj1"/>
              <a:gd fmla="val 5375690" name="adj2"/>
            </a:avLst>
          </a:prstGeom>
          <a:noFill/>
          <a:ln cap="flat" cmpd="sng" w="228600">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7" name="Shape 267"/>
        <p:cNvGrpSpPr/>
        <p:nvPr/>
      </p:nvGrpSpPr>
      <p:grpSpPr>
        <a:xfrm>
          <a:off x="0" y="0"/>
          <a:ext cx="0" cy="0"/>
          <a:chOff x="0" y="0"/>
          <a:chExt cx="0" cy="0"/>
        </a:xfrm>
      </p:grpSpPr>
      <p:sp>
        <p:nvSpPr>
          <p:cNvPr id="268" name="Google Shape;268;p10"/>
          <p:cNvSpPr txBox="1"/>
          <p:nvPr>
            <p:ph idx="1" type="body"/>
          </p:nvPr>
        </p:nvSpPr>
        <p:spPr>
          <a:xfrm>
            <a:off x="720000" y="661500"/>
            <a:ext cx="3395700" cy="21042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sz="3300">
                <a:latin typeface="Poppins ExtraBold"/>
                <a:ea typeface="Poppins ExtraBold"/>
                <a:cs typeface="Poppins ExtraBold"/>
                <a:sym typeface="Poppins ExtraBold"/>
              </a:defRPr>
            </a:lvl1pPr>
          </a:lstStyle>
          <a:p/>
        </p:txBody>
      </p:sp>
      <p:grpSp>
        <p:nvGrpSpPr>
          <p:cNvPr id="269" name="Google Shape;269;p10"/>
          <p:cNvGrpSpPr/>
          <p:nvPr/>
        </p:nvGrpSpPr>
        <p:grpSpPr>
          <a:xfrm>
            <a:off x="7200533" y="-392855"/>
            <a:ext cx="2381492" cy="2147550"/>
            <a:chOff x="905425" y="238125"/>
            <a:chExt cx="5807100" cy="5236650"/>
          </a:xfrm>
        </p:grpSpPr>
        <p:sp>
          <p:nvSpPr>
            <p:cNvPr id="270" name="Google Shape;270;p1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0"/>
          <p:cNvSpPr/>
          <p:nvPr/>
        </p:nvSpPr>
        <p:spPr>
          <a:xfrm>
            <a:off x="8530821" y="1377497"/>
            <a:ext cx="1316700" cy="1316700"/>
          </a:xfrm>
          <a:prstGeom prst="arc">
            <a:avLst>
              <a:gd fmla="val 5397259" name="adj1"/>
              <a:gd fmla="val 16223967"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3799950" y="1195950"/>
            <a:ext cx="4301700" cy="4301700"/>
          </a:xfrm>
          <a:prstGeom prst="ellipse">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0"/>
          <p:cNvGrpSpPr/>
          <p:nvPr/>
        </p:nvGrpSpPr>
        <p:grpSpPr>
          <a:xfrm>
            <a:off x="-521389" y="1195957"/>
            <a:ext cx="1148064" cy="1035286"/>
            <a:chOff x="905425" y="238125"/>
            <a:chExt cx="5807100" cy="5236650"/>
          </a:xfrm>
        </p:grpSpPr>
        <p:sp>
          <p:nvSpPr>
            <p:cNvPr id="299" name="Google Shape;299;p1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theme" Target="../theme/theme2.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Font typeface="Poppins Black"/>
              <a:buNone/>
              <a:defRPr sz="3000">
                <a:latin typeface="Poppins Black"/>
                <a:ea typeface="Poppins Black"/>
                <a:cs typeface="Poppins Black"/>
                <a:sym typeface="Poppins Black"/>
              </a:defRPr>
            </a:lvl1pPr>
            <a:lvl2pPr lvl="1">
              <a:spcBef>
                <a:spcPts val="0"/>
              </a:spcBef>
              <a:spcAft>
                <a:spcPts val="0"/>
              </a:spcAft>
              <a:buSzPts val="3000"/>
              <a:buFont typeface="Poppins Black"/>
              <a:buNone/>
              <a:defRPr sz="3000">
                <a:latin typeface="Poppins Black"/>
                <a:ea typeface="Poppins Black"/>
                <a:cs typeface="Poppins Black"/>
                <a:sym typeface="Poppins Black"/>
              </a:defRPr>
            </a:lvl2pPr>
            <a:lvl3pPr lvl="2">
              <a:spcBef>
                <a:spcPts val="0"/>
              </a:spcBef>
              <a:spcAft>
                <a:spcPts val="0"/>
              </a:spcAft>
              <a:buSzPts val="3000"/>
              <a:buFont typeface="Poppins Black"/>
              <a:buNone/>
              <a:defRPr sz="3000">
                <a:latin typeface="Poppins Black"/>
                <a:ea typeface="Poppins Black"/>
                <a:cs typeface="Poppins Black"/>
                <a:sym typeface="Poppins Black"/>
              </a:defRPr>
            </a:lvl3pPr>
            <a:lvl4pPr lvl="3">
              <a:spcBef>
                <a:spcPts val="0"/>
              </a:spcBef>
              <a:spcAft>
                <a:spcPts val="0"/>
              </a:spcAft>
              <a:buSzPts val="3000"/>
              <a:buFont typeface="Poppins Black"/>
              <a:buNone/>
              <a:defRPr sz="3000">
                <a:latin typeface="Poppins Black"/>
                <a:ea typeface="Poppins Black"/>
                <a:cs typeface="Poppins Black"/>
                <a:sym typeface="Poppins Black"/>
              </a:defRPr>
            </a:lvl4pPr>
            <a:lvl5pPr lvl="4">
              <a:spcBef>
                <a:spcPts val="0"/>
              </a:spcBef>
              <a:spcAft>
                <a:spcPts val="0"/>
              </a:spcAft>
              <a:buSzPts val="3000"/>
              <a:buFont typeface="Poppins Black"/>
              <a:buNone/>
              <a:defRPr sz="3000">
                <a:latin typeface="Poppins Black"/>
                <a:ea typeface="Poppins Black"/>
                <a:cs typeface="Poppins Black"/>
                <a:sym typeface="Poppins Black"/>
              </a:defRPr>
            </a:lvl5pPr>
            <a:lvl6pPr lvl="5">
              <a:spcBef>
                <a:spcPts val="0"/>
              </a:spcBef>
              <a:spcAft>
                <a:spcPts val="0"/>
              </a:spcAft>
              <a:buSzPts val="3000"/>
              <a:buFont typeface="Poppins Black"/>
              <a:buNone/>
              <a:defRPr sz="3000">
                <a:latin typeface="Poppins Black"/>
                <a:ea typeface="Poppins Black"/>
                <a:cs typeface="Poppins Black"/>
                <a:sym typeface="Poppins Black"/>
              </a:defRPr>
            </a:lvl6pPr>
            <a:lvl7pPr lvl="6">
              <a:spcBef>
                <a:spcPts val="0"/>
              </a:spcBef>
              <a:spcAft>
                <a:spcPts val="0"/>
              </a:spcAft>
              <a:buSzPts val="3000"/>
              <a:buFont typeface="Poppins Black"/>
              <a:buNone/>
              <a:defRPr sz="3000">
                <a:latin typeface="Poppins Black"/>
                <a:ea typeface="Poppins Black"/>
                <a:cs typeface="Poppins Black"/>
                <a:sym typeface="Poppins Black"/>
              </a:defRPr>
            </a:lvl7pPr>
            <a:lvl8pPr lvl="7">
              <a:spcBef>
                <a:spcPts val="0"/>
              </a:spcBef>
              <a:spcAft>
                <a:spcPts val="0"/>
              </a:spcAft>
              <a:buSzPts val="3000"/>
              <a:buFont typeface="Poppins Black"/>
              <a:buNone/>
              <a:defRPr sz="3000">
                <a:latin typeface="Poppins Black"/>
                <a:ea typeface="Poppins Black"/>
                <a:cs typeface="Poppins Black"/>
                <a:sym typeface="Poppins Black"/>
              </a:defRPr>
            </a:lvl8pPr>
            <a:lvl9pPr lvl="8">
              <a:spcBef>
                <a:spcPts val="0"/>
              </a:spcBef>
              <a:spcAft>
                <a:spcPts val="0"/>
              </a:spcAft>
              <a:buSzPts val="3000"/>
              <a:buFont typeface="Poppins Black"/>
              <a:buNone/>
              <a:defRPr sz="3000">
                <a:latin typeface="Poppins Black"/>
                <a:ea typeface="Poppins Black"/>
                <a:cs typeface="Poppins Black"/>
                <a:sym typeface="Poppins Black"/>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1pPr>
            <a:lvl2pPr indent="-330200" lvl="1" marL="9144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2pPr>
            <a:lvl3pPr indent="-330200" lvl="2" marL="13716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3pPr>
            <a:lvl4pPr indent="-330200" lvl="3" marL="18288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4pPr>
            <a:lvl5pPr indent="-330200" lvl="4" marL="22860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5pPr>
            <a:lvl6pPr indent="-330200" lvl="5" marL="27432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6pPr>
            <a:lvl7pPr indent="-330200" lvl="6" marL="32004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7pPr>
            <a:lvl8pPr indent="-330200" lvl="7" marL="36576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8pPr>
            <a:lvl9pPr indent="-330200" lvl="8" marL="4114800">
              <a:lnSpc>
                <a:spcPct val="100000"/>
              </a:lnSpc>
              <a:spcBef>
                <a:spcPts val="0"/>
              </a:spcBef>
              <a:spcAft>
                <a:spcPts val="0"/>
              </a:spcAft>
              <a:buSzPts val="1600"/>
              <a:buFont typeface="Nanum Gothic"/>
              <a:buChar char="■"/>
              <a:defRPr sz="1600">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9.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28"/>
          <p:cNvSpPr txBox="1"/>
          <p:nvPr>
            <p:ph idx="1" type="subTitle"/>
          </p:nvPr>
        </p:nvSpPr>
        <p:spPr>
          <a:xfrm flipH="1">
            <a:off x="719994" y="3083050"/>
            <a:ext cx="3847200" cy="47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i="1" lang="en"/>
              <a:t>During the Pandemic</a:t>
            </a:r>
            <a:endParaRPr b="1" i="1"/>
          </a:p>
        </p:txBody>
      </p:sp>
      <p:pic>
        <p:nvPicPr>
          <p:cNvPr id="929" name="Google Shape;929;p28"/>
          <p:cNvPicPr preferRelativeResize="0"/>
          <p:nvPr/>
        </p:nvPicPr>
        <p:blipFill rotWithShape="1">
          <a:blip r:embed="rId3">
            <a:alphaModFix/>
          </a:blip>
          <a:srcRect b="0" l="44243" r="-489" t="0"/>
          <a:stretch/>
        </p:blipFill>
        <p:spPr>
          <a:xfrm>
            <a:off x="4974380" y="662000"/>
            <a:ext cx="3847200" cy="3847800"/>
          </a:xfrm>
          <a:prstGeom prst="ellipse">
            <a:avLst/>
          </a:prstGeom>
          <a:noFill/>
          <a:ln>
            <a:noFill/>
          </a:ln>
        </p:spPr>
      </p:pic>
      <p:sp>
        <p:nvSpPr>
          <p:cNvPr id="930" name="Google Shape;930;p28"/>
          <p:cNvSpPr/>
          <p:nvPr/>
        </p:nvSpPr>
        <p:spPr>
          <a:xfrm rot="2313811">
            <a:off x="4974521" y="662434"/>
            <a:ext cx="3847081" cy="3847081"/>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28"/>
          <p:cNvGrpSpPr/>
          <p:nvPr/>
        </p:nvGrpSpPr>
        <p:grpSpPr>
          <a:xfrm flipH="1">
            <a:off x="7514458" y="539995"/>
            <a:ext cx="1430869" cy="1290311"/>
            <a:chOff x="905425" y="238125"/>
            <a:chExt cx="5807100" cy="5236650"/>
          </a:xfrm>
        </p:grpSpPr>
        <p:sp>
          <p:nvSpPr>
            <p:cNvPr id="932" name="Google Shape;932;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28"/>
          <p:cNvGrpSpPr/>
          <p:nvPr/>
        </p:nvGrpSpPr>
        <p:grpSpPr>
          <a:xfrm flipH="1">
            <a:off x="381157" y="1034543"/>
            <a:ext cx="685819" cy="618448"/>
            <a:chOff x="905425" y="238125"/>
            <a:chExt cx="5807100" cy="5236650"/>
          </a:xfrm>
        </p:grpSpPr>
        <p:sp>
          <p:nvSpPr>
            <p:cNvPr id="959" name="Google Shape;959;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8"/>
          <p:cNvGrpSpPr/>
          <p:nvPr/>
        </p:nvGrpSpPr>
        <p:grpSpPr>
          <a:xfrm flipH="1">
            <a:off x="796736" y="4366211"/>
            <a:ext cx="1357119" cy="1223805"/>
            <a:chOff x="905425" y="238125"/>
            <a:chExt cx="5807100" cy="5236650"/>
          </a:xfrm>
        </p:grpSpPr>
        <p:sp>
          <p:nvSpPr>
            <p:cNvPr id="986" name="Google Shape;986;p28"/>
            <p:cNvSpPr/>
            <p:nvPr/>
          </p:nvSpPr>
          <p:spPr>
            <a:xfrm>
              <a:off x="2514475" y="263050"/>
              <a:ext cx="2589675" cy="25"/>
            </a:xfrm>
            <a:custGeom>
              <a:rect b="b" l="l" r="r" t="t"/>
              <a:pathLst>
                <a:path extrusionOk="0" h="1" w="103587">
                  <a:moveTo>
                    <a:pt x="1" y="1"/>
                  </a:moveTo>
                  <a:lnTo>
                    <a:pt x="10358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1894150" y="695450"/>
              <a:ext cx="3829650" cy="25"/>
            </a:xfrm>
            <a:custGeom>
              <a:rect b="b" l="l" r="r" t="t"/>
              <a:pathLst>
                <a:path extrusionOk="0" h="1" w="153186">
                  <a:moveTo>
                    <a:pt x="0" y="1"/>
                  </a:moveTo>
                  <a:lnTo>
                    <a:pt x="15318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1489375" y="1127850"/>
              <a:ext cx="4639875" cy="25"/>
            </a:xfrm>
            <a:custGeom>
              <a:rect b="b" l="l" r="r" t="t"/>
              <a:pathLst>
                <a:path extrusionOk="0" h="1" w="185595">
                  <a:moveTo>
                    <a:pt x="1" y="1"/>
                  </a:moveTo>
                  <a:lnTo>
                    <a:pt x="185594"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1189000" y="1559550"/>
              <a:ext cx="5240000" cy="25"/>
            </a:xfrm>
            <a:custGeom>
              <a:rect b="b" l="l" r="r" t="t"/>
              <a:pathLst>
                <a:path extrusionOk="0" h="1" w="209600">
                  <a:moveTo>
                    <a:pt x="0" y="1"/>
                  </a:moveTo>
                  <a:lnTo>
                    <a:pt x="209599"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1040125" y="1991950"/>
              <a:ext cx="5538375" cy="25"/>
            </a:xfrm>
            <a:custGeom>
              <a:rect b="b" l="l" r="r" t="t"/>
              <a:pathLst>
                <a:path extrusionOk="0" h="1" w="221535">
                  <a:moveTo>
                    <a:pt x="0" y="1"/>
                  </a:moveTo>
                  <a:lnTo>
                    <a:pt x="221535"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939100" y="2424350"/>
              <a:ext cx="5740450" cy="25"/>
            </a:xfrm>
            <a:custGeom>
              <a:rect b="b" l="l" r="r" t="t"/>
              <a:pathLst>
                <a:path extrusionOk="0" h="1" w="229618">
                  <a:moveTo>
                    <a:pt x="0" y="1"/>
                  </a:moveTo>
                  <a:lnTo>
                    <a:pt x="229617" y="1"/>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905425" y="2856125"/>
              <a:ext cx="5807100" cy="25"/>
            </a:xfrm>
            <a:custGeom>
              <a:rect b="b" l="l" r="r" t="t"/>
              <a:pathLst>
                <a:path extrusionOk="0" h="1" w="232284">
                  <a:moveTo>
                    <a:pt x="0" y="0"/>
                  </a:move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937100" y="3288525"/>
              <a:ext cx="5743775" cy="25"/>
            </a:xfrm>
            <a:custGeom>
              <a:rect b="b" l="l" r="r" t="t"/>
              <a:pathLst>
                <a:path extrusionOk="0" h="1" w="229751">
                  <a:moveTo>
                    <a:pt x="0" y="0"/>
                  </a:move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1036775" y="3720925"/>
              <a:ext cx="5544425" cy="25"/>
            </a:xfrm>
            <a:custGeom>
              <a:rect b="b" l="l" r="r" t="t"/>
              <a:pathLst>
                <a:path extrusionOk="0" h="1" w="221777">
                  <a:moveTo>
                    <a:pt x="1" y="0"/>
                  </a:move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1189000" y="4152625"/>
              <a:ext cx="5240000" cy="25"/>
            </a:xfrm>
            <a:custGeom>
              <a:rect b="b" l="l" r="r" t="t"/>
              <a:pathLst>
                <a:path extrusionOk="0" h="1" w="209600">
                  <a:moveTo>
                    <a:pt x="0" y="0"/>
                  </a:move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1481300" y="4585025"/>
              <a:ext cx="4655375" cy="25"/>
            </a:xfrm>
            <a:custGeom>
              <a:rect b="b" l="l" r="r" t="t"/>
              <a:pathLst>
                <a:path extrusionOk="0" h="1" w="186215">
                  <a:moveTo>
                    <a:pt x="0" y="0"/>
                  </a:move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1894150" y="5017425"/>
              <a:ext cx="3829650" cy="25"/>
            </a:xfrm>
            <a:custGeom>
              <a:rect b="b" l="l" r="r" t="t"/>
              <a:pathLst>
                <a:path extrusionOk="0" h="1" w="153186">
                  <a:moveTo>
                    <a:pt x="0" y="0"/>
                  </a:move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2553550" y="5449175"/>
              <a:ext cx="2510900" cy="25"/>
            </a:xfrm>
            <a:custGeom>
              <a:rect b="b" l="l" r="r" t="t"/>
              <a:pathLst>
                <a:path extrusionOk="0" h="1" w="100436">
                  <a:moveTo>
                    <a:pt x="0" y="0"/>
                  </a:move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rgbClr val="FEFF00"/>
            </a:solidFill>
            <a:ln cap="flat" cmpd="sng" w="9525">
              <a:solidFill>
                <a:srgbClr val="FE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28"/>
          <p:cNvSpPr txBox="1"/>
          <p:nvPr>
            <p:ph type="ctrTitle"/>
          </p:nvPr>
        </p:nvSpPr>
        <p:spPr>
          <a:xfrm flipH="1">
            <a:off x="720075" y="1653000"/>
            <a:ext cx="5357100" cy="1469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rgbClr val="FFFFFF"/>
                </a:solidFill>
              </a:rPr>
              <a:t>Adidas</a:t>
            </a:r>
            <a:endParaRPr sz="3500">
              <a:solidFill>
                <a:srgbClr val="FFFFFF"/>
              </a:solidFill>
            </a:endParaRPr>
          </a:p>
          <a:p>
            <a:pPr indent="0" lvl="0" marL="0" rtl="0" algn="l">
              <a:spcBef>
                <a:spcPts val="0"/>
              </a:spcBef>
              <a:spcAft>
                <a:spcPts val="0"/>
              </a:spcAft>
              <a:buNone/>
            </a:pPr>
            <a:r>
              <a:rPr lang="en" sz="3500">
                <a:solidFill>
                  <a:srgbClr val="FEFF00"/>
                </a:solidFill>
              </a:rPr>
              <a:t>Sales &amp; Price analysis</a:t>
            </a:r>
            <a:endParaRPr sz="3500">
              <a:solidFill>
                <a:srgbClr val="FEFF00"/>
              </a:solidFill>
            </a:endParaRPr>
          </a:p>
        </p:txBody>
      </p:sp>
      <p:sp>
        <p:nvSpPr>
          <p:cNvPr id="1013" name="Google Shape;1013;p28"/>
          <p:cNvSpPr txBox="1"/>
          <p:nvPr/>
        </p:nvSpPr>
        <p:spPr>
          <a:xfrm>
            <a:off x="720000" y="3895775"/>
            <a:ext cx="801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Poppins"/>
                <a:ea typeface="Poppins"/>
                <a:cs typeface="Poppins"/>
                <a:sym typeface="Poppins"/>
              </a:rPr>
              <a:t>Group C : </a:t>
            </a:r>
            <a:r>
              <a:rPr b="1" lang="en" sz="2000">
                <a:solidFill>
                  <a:schemeClr val="dk1"/>
                </a:solidFill>
                <a:latin typeface="Poppins"/>
                <a:ea typeface="Poppins"/>
                <a:cs typeface="Poppins"/>
                <a:sym typeface="Poppins"/>
              </a:rPr>
              <a:t>Bin, Hayoung, Mayank, Meenakshi, Rahull</a:t>
            </a:r>
            <a:endParaRPr b="1" sz="2000">
              <a:solidFill>
                <a:schemeClr val="dk1"/>
              </a:solidFill>
              <a:latin typeface="Poppins"/>
              <a:ea typeface="Poppins"/>
              <a:cs typeface="Poppins"/>
              <a:sym typeface="Poppins"/>
            </a:endParaRPr>
          </a:p>
          <a:p>
            <a:pPr indent="0" lvl="0" marL="0" rtl="0" algn="l">
              <a:spcBef>
                <a:spcPts val="0"/>
              </a:spcBef>
              <a:spcAft>
                <a:spcPts val="0"/>
              </a:spcAft>
              <a:buNone/>
            </a:pPr>
            <a:r>
              <a:t/>
            </a:r>
            <a:endParaRPr b="1" sz="2000">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0" name="Shape 1130"/>
        <p:cNvGrpSpPr/>
        <p:nvPr/>
      </p:nvGrpSpPr>
      <p:grpSpPr>
        <a:xfrm>
          <a:off x="0" y="0"/>
          <a:ext cx="0" cy="0"/>
          <a:chOff x="0" y="0"/>
          <a:chExt cx="0" cy="0"/>
        </a:xfrm>
      </p:grpSpPr>
      <p:sp>
        <p:nvSpPr>
          <p:cNvPr id="1131" name="Google Shape;1131;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Units Sold (Sales) by</a:t>
            </a:r>
            <a:r>
              <a:rPr lang="en">
                <a:solidFill>
                  <a:schemeClr val="lt2"/>
                </a:solidFill>
              </a:rPr>
              <a:t>  Channel</a:t>
            </a:r>
            <a:r>
              <a:rPr lang="en">
                <a:solidFill>
                  <a:schemeClr val="lt1"/>
                </a:solidFill>
              </a:rPr>
              <a:t> </a:t>
            </a:r>
            <a:endParaRPr/>
          </a:p>
        </p:txBody>
      </p:sp>
      <p:pic>
        <p:nvPicPr>
          <p:cNvPr id="1132" name="Google Shape;1132;p37"/>
          <p:cNvPicPr preferRelativeResize="0"/>
          <p:nvPr/>
        </p:nvPicPr>
        <p:blipFill rotWithShape="1">
          <a:blip r:embed="rId3">
            <a:alphaModFix/>
          </a:blip>
          <a:srcRect b="5490" l="0" r="0" t="0"/>
          <a:stretch/>
        </p:blipFill>
        <p:spPr>
          <a:xfrm>
            <a:off x="650150" y="1225450"/>
            <a:ext cx="3694175" cy="3005500"/>
          </a:xfrm>
          <a:prstGeom prst="rect">
            <a:avLst/>
          </a:prstGeom>
          <a:noFill/>
          <a:ln>
            <a:noFill/>
          </a:ln>
        </p:spPr>
      </p:pic>
      <p:pic>
        <p:nvPicPr>
          <p:cNvPr id="1133" name="Google Shape;1133;p37"/>
          <p:cNvPicPr preferRelativeResize="0"/>
          <p:nvPr/>
        </p:nvPicPr>
        <p:blipFill rotWithShape="1">
          <a:blip r:embed="rId4">
            <a:alphaModFix/>
          </a:blip>
          <a:srcRect b="4379" l="0" r="0" t="0"/>
          <a:stretch/>
        </p:blipFill>
        <p:spPr>
          <a:xfrm>
            <a:off x="4453300" y="1190000"/>
            <a:ext cx="4280200" cy="3040949"/>
          </a:xfrm>
          <a:prstGeom prst="rect">
            <a:avLst/>
          </a:prstGeom>
          <a:noFill/>
          <a:ln>
            <a:noFill/>
          </a:ln>
        </p:spPr>
      </p:pic>
      <p:sp>
        <p:nvSpPr>
          <p:cNvPr id="1134" name="Google Shape;1134;p37"/>
          <p:cNvSpPr txBox="1"/>
          <p:nvPr/>
        </p:nvSpPr>
        <p:spPr>
          <a:xfrm>
            <a:off x="650150" y="1069225"/>
            <a:ext cx="3694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Units Sold </a:t>
            </a:r>
            <a:r>
              <a:rPr b="1" lang="en" sz="1100">
                <a:solidFill>
                  <a:schemeClr val="dk1"/>
                </a:solidFill>
                <a:latin typeface="Poppins"/>
                <a:ea typeface="Poppins"/>
                <a:cs typeface="Poppins"/>
                <a:sym typeface="Poppins"/>
              </a:rPr>
              <a:t>by Channel (in thousands)</a:t>
            </a:r>
            <a:endParaRPr b="1" sz="1100">
              <a:solidFill>
                <a:schemeClr val="dk1"/>
              </a:solidFill>
              <a:latin typeface="Poppins"/>
              <a:ea typeface="Poppins"/>
              <a:cs typeface="Poppins"/>
              <a:sym typeface="Poppins"/>
            </a:endParaRPr>
          </a:p>
        </p:txBody>
      </p:sp>
      <p:sp>
        <p:nvSpPr>
          <p:cNvPr id="1135" name="Google Shape;1135;p37"/>
          <p:cNvSpPr txBox="1"/>
          <p:nvPr/>
        </p:nvSpPr>
        <p:spPr>
          <a:xfrm>
            <a:off x="4453300" y="1069225"/>
            <a:ext cx="4280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Units Sold of product by Channel (in thousands)</a:t>
            </a:r>
            <a:endParaRPr b="1" sz="1100">
              <a:solidFill>
                <a:schemeClr val="dk1"/>
              </a:solidFill>
              <a:latin typeface="Poppins"/>
              <a:ea typeface="Poppins"/>
              <a:cs typeface="Poppins"/>
              <a:sym typeface="Poppins"/>
            </a:endParaRPr>
          </a:p>
        </p:txBody>
      </p:sp>
      <p:sp>
        <p:nvSpPr>
          <p:cNvPr id="1136" name="Google Shape;1136;p37"/>
          <p:cNvSpPr txBox="1"/>
          <p:nvPr/>
        </p:nvSpPr>
        <p:spPr>
          <a:xfrm>
            <a:off x="603150" y="4230950"/>
            <a:ext cx="7479000" cy="992700"/>
          </a:xfrm>
          <a:prstGeom prst="rect">
            <a:avLst/>
          </a:prstGeom>
          <a:noFill/>
          <a:ln>
            <a:noFill/>
          </a:ln>
        </p:spPr>
        <p:txBody>
          <a:bodyPr anchorCtr="0" anchor="t" bIns="91425" lIns="91425" spcFirstLastPara="1" rIns="91425" wrap="square" tIns="91425">
            <a:spAutoFit/>
          </a:bodyPr>
          <a:lstStyle/>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The highest number of products were sold online</a:t>
            </a:r>
            <a:endParaRPr sz="1200">
              <a:solidFill>
                <a:schemeClr val="lt1"/>
              </a:solidFill>
              <a:latin typeface="Poppins"/>
              <a:ea typeface="Poppins"/>
              <a:cs typeface="Poppins"/>
              <a:sym typeface="Poppins"/>
            </a:endParaRPr>
          </a:p>
          <a:p>
            <a:pPr indent="0" lvl="0" marL="914400" rtl="0" algn="ctr">
              <a:spcBef>
                <a:spcPts val="0"/>
              </a:spcBef>
              <a:spcAft>
                <a:spcPts val="0"/>
              </a:spcAft>
              <a:buNone/>
            </a:pPr>
            <a:r>
              <a:t/>
            </a:r>
            <a:endParaRPr sz="200">
              <a:solidFill>
                <a:schemeClr val="lt1"/>
              </a:solidFill>
              <a:latin typeface="Poppins"/>
              <a:ea typeface="Poppins"/>
              <a:cs typeface="Poppins"/>
              <a:sym typeface="Poppins"/>
            </a:endParaRPr>
          </a:p>
          <a:p>
            <a:pPr indent="0" lvl="0" marL="914400" rtl="0" algn="ctr">
              <a:spcBef>
                <a:spcPts val="0"/>
              </a:spcBef>
              <a:spcAft>
                <a:spcPts val="0"/>
              </a:spcAft>
              <a:buNone/>
            </a:pPr>
            <a:r>
              <a:t/>
            </a:r>
            <a:endParaRPr sz="200">
              <a:solidFill>
                <a:schemeClr val="lt1"/>
              </a:solidFill>
              <a:latin typeface="Poppins"/>
              <a:ea typeface="Poppins"/>
              <a:cs typeface="Poppins"/>
              <a:sym typeface="Poppins"/>
            </a:endParaRPr>
          </a:p>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Men's Street Footwear is the best-selling product across all channels, with online sales recording the highest units sold for all products</a:t>
            </a:r>
            <a:endParaRPr sz="1200">
              <a:solidFill>
                <a:schemeClr val="lt1"/>
              </a:solidFill>
              <a:latin typeface="Poppins"/>
              <a:ea typeface="Poppins"/>
              <a:cs typeface="Poppins"/>
              <a:sym typeface="Poppins"/>
            </a:endParaRPr>
          </a:p>
          <a:p>
            <a:pPr indent="0" lvl="0" marL="457200" rtl="0" algn="ctr">
              <a:spcBef>
                <a:spcPts val="0"/>
              </a:spcBef>
              <a:spcAft>
                <a:spcPts val="0"/>
              </a:spcAft>
              <a:buNone/>
            </a:pPr>
            <a:r>
              <a:t/>
            </a:r>
            <a:endParaRPr sz="1200">
              <a:solidFill>
                <a:schemeClr val="l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0" name="Shape 1140"/>
        <p:cNvGrpSpPr/>
        <p:nvPr/>
      </p:nvGrpSpPr>
      <p:grpSpPr>
        <a:xfrm>
          <a:off x="0" y="0"/>
          <a:ext cx="0" cy="0"/>
          <a:chOff x="0" y="0"/>
          <a:chExt cx="0" cy="0"/>
        </a:xfrm>
      </p:grpSpPr>
      <p:sp>
        <p:nvSpPr>
          <p:cNvPr id="1141" name="Google Shape;1141;p38"/>
          <p:cNvSpPr txBox="1"/>
          <p:nvPr/>
        </p:nvSpPr>
        <p:spPr>
          <a:xfrm>
            <a:off x="226125" y="4107025"/>
            <a:ext cx="448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Adidas sales over the region seems to recover from the pandemic in 2021 Q1 but yet not so stable</a:t>
            </a:r>
            <a:endParaRPr>
              <a:solidFill>
                <a:schemeClr val="lt1"/>
              </a:solidFill>
              <a:latin typeface="Poppins"/>
              <a:ea typeface="Poppins"/>
              <a:cs typeface="Poppins"/>
              <a:sym typeface="Poppins"/>
            </a:endParaRPr>
          </a:p>
        </p:txBody>
      </p:sp>
      <p:sp>
        <p:nvSpPr>
          <p:cNvPr id="1142" name="Google Shape;1142;p38"/>
          <p:cNvSpPr txBox="1"/>
          <p:nvPr/>
        </p:nvSpPr>
        <p:spPr>
          <a:xfrm>
            <a:off x="4619000" y="4107025"/>
            <a:ext cx="406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There has been an increasing disparity in sales across product categories</a:t>
            </a:r>
            <a:endParaRPr>
              <a:solidFill>
                <a:schemeClr val="lt1"/>
              </a:solidFill>
              <a:latin typeface="Poppins"/>
              <a:ea typeface="Poppins"/>
              <a:cs typeface="Poppins"/>
              <a:sym typeface="Poppins"/>
            </a:endParaRPr>
          </a:p>
        </p:txBody>
      </p:sp>
      <p:sp>
        <p:nvSpPr>
          <p:cNvPr id="1143" name="Google Shape;1143;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Trends by </a:t>
            </a:r>
            <a:r>
              <a:rPr lang="en">
                <a:solidFill>
                  <a:schemeClr val="lt2"/>
                </a:solidFill>
              </a:rPr>
              <a:t>Region </a:t>
            </a:r>
            <a:r>
              <a:rPr lang="en"/>
              <a:t>and </a:t>
            </a:r>
            <a:r>
              <a:rPr lang="en">
                <a:solidFill>
                  <a:schemeClr val="lt2"/>
                </a:solidFill>
              </a:rPr>
              <a:t>Product</a:t>
            </a:r>
            <a:endParaRPr>
              <a:solidFill>
                <a:schemeClr val="lt2"/>
              </a:solidFill>
            </a:endParaRPr>
          </a:p>
        </p:txBody>
      </p:sp>
      <p:grpSp>
        <p:nvGrpSpPr>
          <p:cNvPr id="1144" name="Google Shape;1144;p38"/>
          <p:cNvGrpSpPr/>
          <p:nvPr/>
        </p:nvGrpSpPr>
        <p:grpSpPr>
          <a:xfrm>
            <a:off x="521375" y="1103125"/>
            <a:ext cx="3830700" cy="3003909"/>
            <a:chOff x="521375" y="1103125"/>
            <a:chExt cx="3830700" cy="3003909"/>
          </a:xfrm>
        </p:grpSpPr>
        <p:pic>
          <p:nvPicPr>
            <p:cNvPr id="1145" name="Google Shape;1145;p38"/>
            <p:cNvPicPr preferRelativeResize="0"/>
            <p:nvPr/>
          </p:nvPicPr>
          <p:blipFill>
            <a:blip r:embed="rId3">
              <a:alphaModFix/>
            </a:blip>
            <a:stretch>
              <a:fillRect/>
            </a:stretch>
          </p:blipFill>
          <p:spPr>
            <a:xfrm>
              <a:off x="521375" y="1229350"/>
              <a:ext cx="3830679" cy="2877684"/>
            </a:xfrm>
            <a:prstGeom prst="rect">
              <a:avLst/>
            </a:prstGeom>
            <a:noFill/>
            <a:ln>
              <a:noFill/>
            </a:ln>
          </p:spPr>
        </p:pic>
        <p:sp>
          <p:nvSpPr>
            <p:cNvPr id="1146" name="Google Shape;1146;p38"/>
            <p:cNvSpPr txBox="1"/>
            <p:nvPr/>
          </p:nvSpPr>
          <p:spPr>
            <a:xfrm>
              <a:off x="521375" y="1103125"/>
              <a:ext cx="3830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Sales(Units Sold) by Region</a:t>
              </a:r>
              <a:endParaRPr b="1" sz="1100">
                <a:solidFill>
                  <a:schemeClr val="dk1"/>
                </a:solidFill>
                <a:latin typeface="Poppins"/>
                <a:ea typeface="Poppins"/>
                <a:cs typeface="Poppins"/>
                <a:sym typeface="Poppins"/>
              </a:endParaRPr>
            </a:p>
          </p:txBody>
        </p:sp>
      </p:grpSp>
      <p:grpSp>
        <p:nvGrpSpPr>
          <p:cNvPr id="1147" name="Google Shape;1147;p38"/>
          <p:cNvGrpSpPr/>
          <p:nvPr/>
        </p:nvGrpSpPr>
        <p:grpSpPr>
          <a:xfrm>
            <a:off x="4776772" y="1103125"/>
            <a:ext cx="3758827" cy="2962333"/>
            <a:chOff x="4776772" y="1103125"/>
            <a:chExt cx="3758827" cy="2962333"/>
          </a:xfrm>
        </p:grpSpPr>
        <p:pic>
          <p:nvPicPr>
            <p:cNvPr id="1148" name="Google Shape;1148;p38"/>
            <p:cNvPicPr preferRelativeResize="0"/>
            <p:nvPr/>
          </p:nvPicPr>
          <p:blipFill rotWithShape="1">
            <a:blip r:embed="rId4">
              <a:alphaModFix/>
            </a:blip>
            <a:srcRect b="0" l="0" r="3297" t="0"/>
            <a:stretch/>
          </p:blipFill>
          <p:spPr>
            <a:xfrm>
              <a:off x="4776772" y="1229354"/>
              <a:ext cx="3758827" cy="2836104"/>
            </a:xfrm>
            <a:prstGeom prst="rect">
              <a:avLst/>
            </a:prstGeom>
            <a:noFill/>
            <a:ln>
              <a:noFill/>
            </a:ln>
          </p:spPr>
        </p:pic>
        <p:sp>
          <p:nvSpPr>
            <p:cNvPr id="1149" name="Google Shape;1149;p38"/>
            <p:cNvSpPr txBox="1"/>
            <p:nvPr/>
          </p:nvSpPr>
          <p:spPr>
            <a:xfrm>
              <a:off x="4776850" y="1103125"/>
              <a:ext cx="3758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Sales(Units Sold) by Product</a:t>
              </a:r>
              <a:endParaRPr b="1" sz="1100">
                <a:solidFill>
                  <a:schemeClr val="dk1"/>
                </a:solidFill>
                <a:latin typeface="Poppins"/>
                <a:ea typeface="Poppins"/>
                <a:cs typeface="Poppins"/>
                <a:sym typeface="Poppi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3" name="Shape 1153"/>
        <p:cNvGrpSpPr/>
        <p:nvPr/>
      </p:nvGrpSpPr>
      <p:grpSpPr>
        <a:xfrm>
          <a:off x="0" y="0"/>
          <a:ext cx="0" cy="0"/>
          <a:chOff x="0" y="0"/>
          <a:chExt cx="0" cy="0"/>
        </a:xfrm>
      </p:grpSpPr>
      <p:sp>
        <p:nvSpPr>
          <p:cNvPr id="1154" name="Google Shape;1154;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Sales Trends</a:t>
            </a:r>
            <a:r>
              <a:rPr lang="en"/>
              <a:t> by </a:t>
            </a:r>
            <a:r>
              <a:rPr lang="en">
                <a:solidFill>
                  <a:schemeClr val="lt2"/>
                </a:solidFill>
              </a:rPr>
              <a:t>Channel</a:t>
            </a:r>
            <a:endParaRPr>
              <a:solidFill>
                <a:schemeClr val="lt2"/>
              </a:solidFill>
            </a:endParaRPr>
          </a:p>
        </p:txBody>
      </p:sp>
      <p:sp>
        <p:nvSpPr>
          <p:cNvPr id="1155" name="Google Shape;1155;p39"/>
          <p:cNvSpPr txBox="1"/>
          <p:nvPr/>
        </p:nvSpPr>
        <p:spPr>
          <a:xfrm>
            <a:off x="458700" y="4107025"/>
            <a:ext cx="406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During the pandemic, Online became the sought-after channel for adidas</a:t>
            </a:r>
            <a:endParaRPr>
              <a:solidFill>
                <a:schemeClr val="lt1"/>
              </a:solidFill>
              <a:latin typeface="Poppins"/>
              <a:ea typeface="Poppins"/>
              <a:cs typeface="Poppins"/>
              <a:sym typeface="Poppins"/>
            </a:endParaRPr>
          </a:p>
        </p:txBody>
      </p:sp>
      <p:sp>
        <p:nvSpPr>
          <p:cNvPr id="1156" name="Google Shape;1156;p39"/>
          <p:cNvSpPr txBox="1"/>
          <p:nvPr/>
        </p:nvSpPr>
        <p:spPr>
          <a:xfrm>
            <a:off x="4619000" y="4107025"/>
            <a:ext cx="4069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Overall cut-down in price per unit explains the sharp increase in units sold in 2021</a:t>
            </a:r>
            <a:endParaRPr>
              <a:solidFill>
                <a:schemeClr val="lt1"/>
              </a:solidFill>
              <a:latin typeface="Poppins"/>
              <a:ea typeface="Poppins"/>
              <a:cs typeface="Poppins"/>
              <a:sym typeface="Poppins"/>
            </a:endParaRPr>
          </a:p>
        </p:txBody>
      </p:sp>
      <p:pic>
        <p:nvPicPr>
          <p:cNvPr id="1157" name="Google Shape;1157;p39"/>
          <p:cNvPicPr preferRelativeResize="0"/>
          <p:nvPr/>
        </p:nvPicPr>
        <p:blipFill>
          <a:blip r:embed="rId3">
            <a:alphaModFix/>
          </a:blip>
          <a:stretch>
            <a:fillRect/>
          </a:stretch>
        </p:blipFill>
        <p:spPr>
          <a:xfrm>
            <a:off x="4680262" y="1265688"/>
            <a:ext cx="3679812" cy="2784500"/>
          </a:xfrm>
          <a:prstGeom prst="rect">
            <a:avLst/>
          </a:prstGeom>
          <a:noFill/>
          <a:ln>
            <a:noFill/>
          </a:ln>
        </p:spPr>
      </p:pic>
      <p:pic>
        <p:nvPicPr>
          <p:cNvPr id="1158" name="Google Shape;1158;p39"/>
          <p:cNvPicPr preferRelativeResize="0"/>
          <p:nvPr/>
        </p:nvPicPr>
        <p:blipFill>
          <a:blip r:embed="rId4">
            <a:alphaModFix/>
          </a:blip>
          <a:stretch>
            <a:fillRect/>
          </a:stretch>
        </p:blipFill>
        <p:spPr>
          <a:xfrm>
            <a:off x="674850" y="1265688"/>
            <a:ext cx="3636898" cy="2784500"/>
          </a:xfrm>
          <a:prstGeom prst="rect">
            <a:avLst/>
          </a:prstGeom>
          <a:noFill/>
          <a:ln>
            <a:noFill/>
          </a:ln>
        </p:spPr>
      </p:pic>
      <p:sp>
        <p:nvSpPr>
          <p:cNvPr id="1159" name="Google Shape;1159;p39"/>
          <p:cNvSpPr txBox="1"/>
          <p:nvPr/>
        </p:nvSpPr>
        <p:spPr>
          <a:xfrm>
            <a:off x="674850" y="1074563"/>
            <a:ext cx="36369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Units Sold </a:t>
            </a:r>
            <a:r>
              <a:rPr b="1" lang="en" sz="1100">
                <a:solidFill>
                  <a:schemeClr val="dk1"/>
                </a:solidFill>
                <a:latin typeface="Poppins"/>
                <a:ea typeface="Poppins"/>
                <a:cs typeface="Poppins"/>
                <a:sym typeface="Poppins"/>
              </a:rPr>
              <a:t>by Channel</a:t>
            </a:r>
            <a:endParaRPr b="1" sz="1100">
              <a:solidFill>
                <a:schemeClr val="dk1"/>
              </a:solidFill>
              <a:latin typeface="Poppins"/>
              <a:ea typeface="Poppins"/>
              <a:cs typeface="Poppins"/>
              <a:sym typeface="Poppins"/>
            </a:endParaRPr>
          </a:p>
        </p:txBody>
      </p:sp>
      <p:sp>
        <p:nvSpPr>
          <p:cNvPr id="1160" name="Google Shape;1160;p39"/>
          <p:cNvSpPr txBox="1"/>
          <p:nvPr/>
        </p:nvSpPr>
        <p:spPr>
          <a:xfrm>
            <a:off x="4680250" y="1074575"/>
            <a:ext cx="36798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Price per Unit </a:t>
            </a:r>
            <a:r>
              <a:rPr b="1" lang="en" sz="1100">
                <a:solidFill>
                  <a:schemeClr val="dk1"/>
                </a:solidFill>
                <a:latin typeface="Poppins"/>
                <a:ea typeface="Poppins"/>
                <a:cs typeface="Poppins"/>
                <a:sym typeface="Poppins"/>
              </a:rPr>
              <a:t>by Channel</a:t>
            </a:r>
            <a:endParaRPr b="1" sz="11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40"/>
          <p:cNvSpPr txBox="1"/>
          <p:nvPr>
            <p:ph type="title"/>
          </p:nvPr>
        </p:nvSpPr>
        <p:spPr>
          <a:xfrm>
            <a:off x="720000" y="3466574"/>
            <a:ext cx="4072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General Models</a:t>
            </a:r>
            <a:endParaRPr>
              <a:solidFill>
                <a:schemeClr val="lt2"/>
              </a:solidFill>
            </a:endParaRPr>
          </a:p>
        </p:txBody>
      </p:sp>
      <p:sp>
        <p:nvSpPr>
          <p:cNvPr id="1166" name="Google Shape;1166;p40"/>
          <p:cNvSpPr txBox="1"/>
          <p:nvPr>
            <p:ph idx="1" type="subTitle"/>
          </p:nvPr>
        </p:nvSpPr>
        <p:spPr>
          <a:xfrm>
            <a:off x="726475" y="4208300"/>
            <a:ext cx="4950600" cy="3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Multiple Linear Regression &amp; Random Forest</a:t>
            </a:r>
            <a:endParaRPr/>
          </a:p>
        </p:txBody>
      </p:sp>
      <p:sp>
        <p:nvSpPr>
          <p:cNvPr id="1167" name="Google Shape;1167;p40"/>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pic>
        <p:nvPicPr>
          <p:cNvPr id="1168" name="Google Shape;1168;p40"/>
          <p:cNvPicPr preferRelativeResize="0"/>
          <p:nvPr/>
        </p:nvPicPr>
        <p:blipFill rotWithShape="1">
          <a:blip r:embed="rId3">
            <a:alphaModFix/>
          </a:blip>
          <a:srcRect b="0" l="9360" r="34383" t="0"/>
          <a:stretch/>
        </p:blipFill>
        <p:spPr>
          <a:xfrm flipH="1">
            <a:off x="5017759" y="764985"/>
            <a:ext cx="3360000" cy="3360000"/>
          </a:xfrm>
          <a:prstGeom prst="ellipse">
            <a:avLst/>
          </a:prstGeom>
          <a:noFill/>
          <a:ln>
            <a:noFill/>
          </a:ln>
        </p:spPr>
      </p:pic>
      <p:grpSp>
        <p:nvGrpSpPr>
          <p:cNvPr id="1169" name="Google Shape;1169;p40"/>
          <p:cNvGrpSpPr/>
          <p:nvPr/>
        </p:nvGrpSpPr>
        <p:grpSpPr>
          <a:xfrm>
            <a:off x="5017748" y="3261047"/>
            <a:ext cx="1422159" cy="1282456"/>
            <a:chOff x="905425" y="238125"/>
            <a:chExt cx="5807100" cy="5236650"/>
          </a:xfrm>
        </p:grpSpPr>
        <p:sp>
          <p:nvSpPr>
            <p:cNvPr id="1170" name="Google Shape;1170;p4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1201" name="Google Shape;1201;p41"/>
          <p:cNvSpPr txBox="1"/>
          <p:nvPr/>
        </p:nvSpPr>
        <p:spPr>
          <a:xfrm>
            <a:off x="801000" y="4268650"/>
            <a:ext cx="7542000" cy="4002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5"/>
                </a:solidFill>
                <a:latin typeface="Poppins"/>
                <a:ea typeface="Poppins"/>
                <a:cs typeface="Poppins"/>
                <a:sym typeface="Poppins"/>
              </a:rPr>
              <a:t>Region, State, City, Product, Price per Unit, Units Sold, Sales Channel, Year, Month</a:t>
            </a:r>
            <a:endParaRPr b="1">
              <a:solidFill>
                <a:schemeClr val="accent5"/>
              </a:solidFill>
              <a:latin typeface="Poppins"/>
              <a:ea typeface="Poppins"/>
              <a:cs typeface="Poppins"/>
              <a:sym typeface="Poppins"/>
            </a:endParaRPr>
          </a:p>
        </p:txBody>
      </p:sp>
      <p:sp>
        <p:nvSpPr>
          <p:cNvPr id="1202" name="Google Shape;1202;p41"/>
          <p:cNvSpPr txBox="1"/>
          <p:nvPr>
            <p:ph idx="4294967295" type="subTitle"/>
          </p:nvPr>
        </p:nvSpPr>
        <p:spPr>
          <a:xfrm>
            <a:off x="2264325" y="1452075"/>
            <a:ext cx="4251600" cy="3810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2"/>
                </a:solidFill>
                <a:latin typeface="Poppins ExtraBold"/>
                <a:ea typeface="Poppins ExtraBold"/>
                <a:cs typeface="Poppins ExtraBold"/>
                <a:sym typeface="Poppins ExtraBold"/>
              </a:rPr>
              <a:t>To predict ‘Units Sold (sale)’ </a:t>
            </a:r>
            <a:endParaRPr b="1" sz="2000">
              <a:solidFill>
                <a:schemeClr val="lt1"/>
              </a:solidFill>
              <a:latin typeface="Poppins"/>
              <a:ea typeface="Poppins"/>
              <a:cs typeface="Poppins"/>
              <a:sym typeface="Poppins"/>
            </a:endParaRPr>
          </a:p>
        </p:txBody>
      </p:sp>
      <p:sp>
        <p:nvSpPr>
          <p:cNvPr id="1203" name="Google Shape;1203;p41"/>
          <p:cNvSpPr txBox="1"/>
          <p:nvPr>
            <p:ph idx="4294967295" type="subTitle"/>
          </p:nvPr>
        </p:nvSpPr>
        <p:spPr>
          <a:xfrm>
            <a:off x="1163238" y="2134750"/>
            <a:ext cx="1734600" cy="8472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Poppins"/>
                <a:ea typeface="Poppins"/>
                <a:cs typeface="Poppins"/>
                <a:sym typeface="Poppins"/>
              </a:rPr>
              <a:t>Dropping the derived variables</a:t>
            </a:r>
            <a:r>
              <a:rPr lang="en" sz="1400">
                <a:solidFill>
                  <a:schemeClr val="lt1"/>
                </a:solidFill>
                <a:latin typeface="Poppins"/>
                <a:ea typeface="Poppins"/>
                <a:cs typeface="Poppins"/>
                <a:sym typeface="Poppins"/>
              </a:rPr>
              <a:t> columns</a:t>
            </a:r>
            <a:endParaRPr sz="1400">
              <a:solidFill>
                <a:schemeClr val="lt1"/>
              </a:solidFill>
              <a:latin typeface="Poppins"/>
              <a:ea typeface="Poppins"/>
              <a:cs typeface="Poppins"/>
              <a:sym typeface="Poppins"/>
            </a:endParaRPr>
          </a:p>
        </p:txBody>
      </p:sp>
      <p:sp>
        <p:nvSpPr>
          <p:cNvPr id="1204" name="Google Shape;1204;p41"/>
          <p:cNvSpPr txBox="1"/>
          <p:nvPr>
            <p:ph idx="4294967295" type="subTitle"/>
          </p:nvPr>
        </p:nvSpPr>
        <p:spPr>
          <a:xfrm>
            <a:off x="3587588" y="2108463"/>
            <a:ext cx="1734600" cy="8472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Poppins"/>
                <a:ea typeface="Poppins"/>
                <a:cs typeface="Poppins"/>
                <a:sym typeface="Poppins"/>
              </a:rPr>
              <a:t>Creating </a:t>
            </a:r>
            <a:endParaRPr sz="1400">
              <a:solidFill>
                <a:schemeClr val="lt1"/>
              </a:solidFill>
              <a:latin typeface="Poppins"/>
              <a:ea typeface="Poppins"/>
              <a:cs typeface="Poppins"/>
              <a:sym typeface="Poppins"/>
            </a:endParaRPr>
          </a:p>
          <a:p>
            <a:pPr indent="0" lvl="0" marL="0" rtl="0" algn="ctr">
              <a:spcBef>
                <a:spcPts val="0"/>
              </a:spcBef>
              <a:spcAft>
                <a:spcPts val="0"/>
              </a:spcAft>
              <a:buNone/>
            </a:pPr>
            <a:r>
              <a:rPr lang="en" sz="1400">
                <a:solidFill>
                  <a:schemeClr val="lt1"/>
                </a:solidFill>
                <a:latin typeface="Poppins"/>
                <a:ea typeface="Poppins"/>
                <a:cs typeface="Poppins"/>
                <a:sym typeface="Poppins"/>
              </a:rPr>
              <a:t>month and year columns</a:t>
            </a:r>
            <a:endParaRPr sz="1400">
              <a:solidFill>
                <a:schemeClr val="lt1"/>
              </a:solidFill>
              <a:latin typeface="Poppins"/>
              <a:ea typeface="Poppins"/>
              <a:cs typeface="Poppins"/>
              <a:sym typeface="Poppins"/>
            </a:endParaRPr>
          </a:p>
        </p:txBody>
      </p:sp>
      <p:sp>
        <p:nvSpPr>
          <p:cNvPr id="1205" name="Google Shape;1205;p41"/>
          <p:cNvSpPr txBox="1"/>
          <p:nvPr>
            <p:ph idx="4294967295" type="subTitle"/>
          </p:nvPr>
        </p:nvSpPr>
        <p:spPr>
          <a:xfrm>
            <a:off x="1163238" y="2981938"/>
            <a:ext cx="1734600" cy="847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Operating margin</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-Operating profit</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Total Sales</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Retailer info</a:t>
            </a:r>
            <a:endParaRPr sz="1200">
              <a:solidFill>
                <a:schemeClr val="dk1"/>
              </a:solidFill>
              <a:latin typeface="Poppins"/>
              <a:ea typeface="Poppins"/>
              <a:cs typeface="Poppins"/>
              <a:sym typeface="Poppins"/>
            </a:endParaRPr>
          </a:p>
        </p:txBody>
      </p:sp>
      <p:sp>
        <p:nvSpPr>
          <p:cNvPr id="1206" name="Google Shape;1206;p41"/>
          <p:cNvSpPr txBox="1"/>
          <p:nvPr>
            <p:ph idx="4294967295" type="subTitle"/>
          </p:nvPr>
        </p:nvSpPr>
        <p:spPr>
          <a:xfrm>
            <a:off x="6050963" y="2915088"/>
            <a:ext cx="1734600" cy="847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Region, City, State</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Product Category</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Sales Channel</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Year, Month</a:t>
            </a:r>
            <a:endParaRPr sz="1200">
              <a:solidFill>
                <a:schemeClr val="dk1"/>
              </a:solidFill>
              <a:latin typeface="Poppins"/>
              <a:ea typeface="Poppins"/>
              <a:cs typeface="Poppins"/>
              <a:sym typeface="Poppins"/>
            </a:endParaRPr>
          </a:p>
        </p:txBody>
      </p:sp>
      <p:sp>
        <p:nvSpPr>
          <p:cNvPr id="1207" name="Google Shape;1207;p41"/>
          <p:cNvSpPr txBox="1"/>
          <p:nvPr>
            <p:ph idx="4294967295" type="subTitle"/>
          </p:nvPr>
        </p:nvSpPr>
        <p:spPr>
          <a:xfrm>
            <a:off x="6050963" y="2067888"/>
            <a:ext cx="1734600" cy="847200"/>
          </a:xfrm>
          <a:prstGeom prst="rect">
            <a:avLst/>
          </a:prstGeom>
          <a:solidFill>
            <a:schemeClr val="accen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lt1"/>
                </a:solidFill>
                <a:latin typeface="Poppins"/>
                <a:ea typeface="Poppins"/>
                <a:cs typeface="Poppins"/>
                <a:sym typeface="Poppins"/>
              </a:rPr>
              <a:t>Dummy Encoding Categorical Variables</a:t>
            </a:r>
            <a:endParaRPr sz="1400">
              <a:solidFill>
                <a:schemeClr val="lt1"/>
              </a:solidFill>
              <a:latin typeface="Poppins"/>
              <a:ea typeface="Poppins"/>
              <a:cs typeface="Poppins"/>
              <a:sym typeface="Poppins"/>
            </a:endParaRPr>
          </a:p>
        </p:txBody>
      </p:sp>
      <p:sp>
        <p:nvSpPr>
          <p:cNvPr id="1208" name="Google Shape;1208;p41"/>
          <p:cNvSpPr/>
          <p:nvPr/>
        </p:nvSpPr>
        <p:spPr>
          <a:xfrm>
            <a:off x="3109975" y="2644925"/>
            <a:ext cx="265500" cy="741600"/>
          </a:xfrm>
          <a:prstGeom prst="rightArrow">
            <a:avLst>
              <a:gd fmla="val 0" name="adj1"/>
              <a:gd fmla="val 84189"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209" name="Google Shape;1209;p41"/>
          <p:cNvSpPr/>
          <p:nvPr/>
        </p:nvSpPr>
        <p:spPr>
          <a:xfrm>
            <a:off x="5553838" y="2695825"/>
            <a:ext cx="265500" cy="741600"/>
          </a:xfrm>
          <a:prstGeom prst="rightArrow">
            <a:avLst>
              <a:gd fmla="val 0" name="adj1"/>
              <a:gd fmla="val 84189"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210" name="Google Shape;1210;p41"/>
          <p:cNvSpPr txBox="1"/>
          <p:nvPr>
            <p:ph idx="4294967295" type="subTitle"/>
          </p:nvPr>
        </p:nvSpPr>
        <p:spPr>
          <a:xfrm>
            <a:off x="3587588" y="2955663"/>
            <a:ext cx="1734600" cy="8472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 Year (2020, 2021)</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 Month (Jan-Dec)</a:t>
            </a:r>
            <a:endParaRPr sz="1200">
              <a:solidFill>
                <a:schemeClr val="dk1"/>
              </a:solidFill>
              <a:latin typeface="Poppins"/>
              <a:ea typeface="Poppins"/>
              <a:cs typeface="Poppins"/>
              <a:sym typeface="Poppins"/>
            </a:endParaRPr>
          </a:p>
        </p:txBody>
      </p:sp>
      <p:sp>
        <p:nvSpPr>
          <p:cNvPr id="1211" name="Google Shape;1211;p41"/>
          <p:cNvSpPr/>
          <p:nvPr/>
        </p:nvSpPr>
        <p:spPr>
          <a:xfrm rot="5400000">
            <a:off x="4286750" y="725950"/>
            <a:ext cx="336300" cy="6542700"/>
          </a:xfrm>
          <a:prstGeom prst="rightArrow">
            <a:avLst>
              <a:gd fmla="val 0" name="adj1"/>
              <a:gd fmla="val 84189" name="adj2"/>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42"/>
          <p:cNvSpPr txBox="1"/>
          <p:nvPr>
            <p:ph type="title"/>
          </p:nvPr>
        </p:nvSpPr>
        <p:spPr>
          <a:xfrm>
            <a:off x="666650" y="434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Multiple Linear Regression</a:t>
            </a:r>
            <a:r>
              <a:rPr lang="en"/>
              <a:t> </a:t>
            </a:r>
            <a:endParaRPr/>
          </a:p>
        </p:txBody>
      </p:sp>
      <p:sp>
        <p:nvSpPr>
          <p:cNvPr id="1217" name="Google Shape;1217;p42"/>
          <p:cNvSpPr txBox="1"/>
          <p:nvPr>
            <p:ph idx="4294967295" type="subTitle"/>
          </p:nvPr>
        </p:nvSpPr>
        <p:spPr>
          <a:xfrm>
            <a:off x="1718950" y="1238225"/>
            <a:ext cx="2955000" cy="3810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Feature Importance</a:t>
            </a:r>
            <a:r>
              <a:rPr b="1" lang="en" sz="2000">
                <a:solidFill>
                  <a:schemeClr val="lt1"/>
                </a:solidFill>
              </a:rPr>
              <a:t> </a:t>
            </a:r>
            <a:endParaRPr b="1" sz="2000">
              <a:solidFill>
                <a:schemeClr val="lt1"/>
              </a:solidFill>
              <a:latin typeface="Poppins"/>
              <a:ea typeface="Poppins"/>
              <a:cs typeface="Poppins"/>
              <a:sym typeface="Poppins"/>
            </a:endParaRPr>
          </a:p>
        </p:txBody>
      </p:sp>
      <p:pic>
        <p:nvPicPr>
          <p:cNvPr id="1218" name="Google Shape;1218;p42"/>
          <p:cNvPicPr preferRelativeResize="0"/>
          <p:nvPr/>
        </p:nvPicPr>
        <p:blipFill>
          <a:blip r:embed="rId3">
            <a:alphaModFix/>
          </a:blip>
          <a:stretch>
            <a:fillRect/>
          </a:stretch>
        </p:blipFill>
        <p:spPr>
          <a:xfrm>
            <a:off x="99050" y="1711425"/>
            <a:ext cx="6194797" cy="3236974"/>
          </a:xfrm>
          <a:prstGeom prst="rect">
            <a:avLst/>
          </a:prstGeom>
          <a:noFill/>
          <a:ln>
            <a:noFill/>
          </a:ln>
        </p:spPr>
      </p:pic>
      <p:sp>
        <p:nvSpPr>
          <p:cNvPr id="1219" name="Google Shape;1219;p42"/>
          <p:cNvSpPr txBox="1"/>
          <p:nvPr/>
        </p:nvSpPr>
        <p:spPr>
          <a:xfrm>
            <a:off x="6293850" y="1850375"/>
            <a:ext cx="2758200" cy="28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Train-test split : </a:t>
            </a:r>
            <a:endParaRPr>
              <a:latin typeface="Poppins"/>
              <a:ea typeface="Poppins"/>
              <a:cs typeface="Poppins"/>
              <a:sym typeface="Poppins"/>
            </a:endParaRPr>
          </a:p>
          <a:p>
            <a:pPr indent="0" lvl="0" marL="457200" rtl="0" algn="l">
              <a:spcBef>
                <a:spcPts val="0"/>
              </a:spcBef>
              <a:spcAft>
                <a:spcPts val="0"/>
              </a:spcAft>
              <a:buNone/>
            </a:pPr>
            <a:r>
              <a:rPr lang="en">
                <a:latin typeface="Poppins"/>
                <a:ea typeface="Poppins"/>
                <a:cs typeface="Poppins"/>
                <a:sym typeface="Poppins"/>
              </a:rPr>
              <a:t>80% - 20%</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solidFill>
                  <a:schemeClr val="dk1"/>
                </a:solidFill>
                <a:latin typeface="Poppins"/>
                <a:ea typeface="Poppins"/>
                <a:cs typeface="Poppins"/>
                <a:sym typeface="Poppins"/>
              </a:rPr>
              <a:t>F- Statistic : 124.6</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Significant variables cutoff at P-value &lt; 0.05</a:t>
            </a:r>
            <a:endParaRPr>
              <a:solidFill>
                <a:schemeClr val="dk1"/>
              </a:solidFill>
              <a:latin typeface="Poppins"/>
              <a:ea typeface="Poppins"/>
              <a:cs typeface="Poppins"/>
              <a:sym typeface="Poppins"/>
            </a:endParaRPr>
          </a:p>
        </p:txBody>
      </p:sp>
      <p:sp>
        <p:nvSpPr>
          <p:cNvPr id="1220" name="Google Shape;1220;p42"/>
          <p:cNvSpPr txBox="1"/>
          <p:nvPr>
            <p:ph idx="4294967295" type="subTitle"/>
          </p:nvPr>
        </p:nvSpPr>
        <p:spPr>
          <a:xfrm>
            <a:off x="7100000" y="1238225"/>
            <a:ext cx="1320000" cy="3810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Pointers</a:t>
            </a:r>
            <a:endParaRPr b="1" sz="2000">
              <a:solidFill>
                <a:schemeClr val="lt1"/>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id="1225" name="Google Shape;1225;p43"/>
          <p:cNvPicPr preferRelativeResize="0"/>
          <p:nvPr/>
        </p:nvPicPr>
        <p:blipFill>
          <a:blip r:embed="rId3">
            <a:alphaModFix/>
          </a:blip>
          <a:stretch>
            <a:fillRect/>
          </a:stretch>
        </p:blipFill>
        <p:spPr>
          <a:xfrm>
            <a:off x="81875" y="1663250"/>
            <a:ext cx="6095676" cy="3332525"/>
          </a:xfrm>
          <a:prstGeom prst="rect">
            <a:avLst/>
          </a:prstGeom>
          <a:noFill/>
          <a:ln>
            <a:noFill/>
          </a:ln>
        </p:spPr>
      </p:pic>
      <p:sp>
        <p:nvSpPr>
          <p:cNvPr id="1226" name="Google Shape;1226;p43"/>
          <p:cNvSpPr txBox="1"/>
          <p:nvPr>
            <p:ph idx="4294967295" type="subTitle"/>
          </p:nvPr>
        </p:nvSpPr>
        <p:spPr>
          <a:xfrm>
            <a:off x="1670200" y="1192250"/>
            <a:ext cx="2919000" cy="3810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Feature Importance</a:t>
            </a:r>
            <a:r>
              <a:rPr b="1" lang="en" sz="2000">
                <a:solidFill>
                  <a:schemeClr val="lt1"/>
                </a:solidFill>
              </a:rPr>
              <a:t> </a:t>
            </a:r>
            <a:endParaRPr b="1" sz="2000">
              <a:solidFill>
                <a:schemeClr val="lt1"/>
              </a:solidFill>
              <a:latin typeface="Poppins"/>
              <a:ea typeface="Poppins"/>
              <a:cs typeface="Poppins"/>
              <a:sym typeface="Poppins"/>
            </a:endParaRPr>
          </a:p>
        </p:txBody>
      </p:sp>
      <p:sp>
        <p:nvSpPr>
          <p:cNvPr id="1227" name="Google Shape;1227;p43"/>
          <p:cNvSpPr txBox="1"/>
          <p:nvPr/>
        </p:nvSpPr>
        <p:spPr>
          <a:xfrm>
            <a:off x="6177550" y="1724075"/>
            <a:ext cx="2877600" cy="289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en">
                <a:solidFill>
                  <a:schemeClr val="dk1"/>
                </a:solidFill>
                <a:latin typeface="Poppins"/>
                <a:ea typeface="Poppins"/>
                <a:cs typeface="Poppins"/>
                <a:sym typeface="Poppins"/>
              </a:rPr>
              <a:t>Train-test split : </a:t>
            </a:r>
            <a:endParaRPr>
              <a:solidFill>
                <a:schemeClr val="dk1"/>
              </a:solidFill>
              <a:latin typeface="Poppins"/>
              <a:ea typeface="Poppins"/>
              <a:cs typeface="Poppins"/>
              <a:sym typeface="Poppins"/>
            </a:endParaRPr>
          </a:p>
          <a:p>
            <a:pPr indent="0" lvl="0" marL="457200" rtl="0" algn="l">
              <a:spcBef>
                <a:spcPts val="0"/>
              </a:spcBef>
              <a:spcAft>
                <a:spcPts val="0"/>
              </a:spcAft>
              <a:buNone/>
            </a:pPr>
            <a:r>
              <a:rPr lang="en">
                <a:solidFill>
                  <a:schemeClr val="dk1"/>
                </a:solidFill>
                <a:latin typeface="Poppins"/>
                <a:ea typeface="Poppins"/>
                <a:cs typeface="Poppins"/>
                <a:sym typeface="Poppins"/>
              </a:rPr>
              <a:t>80% - 20%</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5 fold cross validation based on MSE score</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SzPts val="1400"/>
              <a:buFont typeface="Poppins"/>
              <a:buChar char="●"/>
            </a:pPr>
            <a:r>
              <a:rPr lang="en">
                <a:latin typeface="Poppins"/>
                <a:ea typeface="Poppins"/>
                <a:cs typeface="Poppins"/>
                <a:sym typeface="Poppins"/>
              </a:rPr>
              <a:t>Optimal number of trees: 1000</a:t>
            </a:r>
            <a:endParaRPr>
              <a:latin typeface="Poppins"/>
              <a:ea typeface="Poppins"/>
              <a:cs typeface="Poppins"/>
              <a:sym typeface="Poppins"/>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45720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a:p>
            <a:pPr indent="0" lvl="0" marL="0" rtl="0" algn="l">
              <a:spcBef>
                <a:spcPts val="0"/>
              </a:spcBef>
              <a:spcAft>
                <a:spcPts val="0"/>
              </a:spcAft>
              <a:buNone/>
            </a:pPr>
            <a:r>
              <a:t/>
            </a:r>
            <a:endParaRPr b="1">
              <a:latin typeface="Nanum Gothic"/>
              <a:ea typeface="Nanum Gothic"/>
              <a:cs typeface="Nanum Gothic"/>
              <a:sym typeface="Nanum Gothic"/>
            </a:endParaRPr>
          </a:p>
        </p:txBody>
      </p:sp>
      <p:sp>
        <p:nvSpPr>
          <p:cNvPr id="1228" name="Google Shape;1228;p43"/>
          <p:cNvSpPr txBox="1"/>
          <p:nvPr>
            <p:ph idx="4294967295" type="subTitle"/>
          </p:nvPr>
        </p:nvSpPr>
        <p:spPr>
          <a:xfrm>
            <a:off x="6913125" y="1238225"/>
            <a:ext cx="1320000" cy="381000"/>
          </a:xfrm>
          <a:prstGeom prst="rect">
            <a:avLst/>
          </a:prstGeom>
          <a:solidFill>
            <a:schemeClr val="dk1"/>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2"/>
                </a:solidFill>
                <a:latin typeface="Poppins ExtraBold"/>
                <a:ea typeface="Poppins ExtraBold"/>
                <a:cs typeface="Poppins ExtraBold"/>
                <a:sym typeface="Poppins ExtraBold"/>
              </a:rPr>
              <a:t>Pointers</a:t>
            </a:r>
            <a:endParaRPr b="1" sz="2000">
              <a:solidFill>
                <a:schemeClr val="lt1"/>
              </a:solidFill>
              <a:latin typeface="Poppins"/>
              <a:ea typeface="Poppins"/>
              <a:cs typeface="Poppins"/>
              <a:sym typeface="Poppins"/>
            </a:endParaRPr>
          </a:p>
        </p:txBody>
      </p:sp>
      <p:sp>
        <p:nvSpPr>
          <p:cNvPr id="1229" name="Google Shape;1229;p43"/>
          <p:cNvSpPr txBox="1"/>
          <p:nvPr>
            <p:ph type="title"/>
          </p:nvPr>
        </p:nvSpPr>
        <p:spPr>
          <a:xfrm>
            <a:off x="666650" y="4343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Random Forest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Comparison</a:t>
            </a:r>
            <a:endParaRPr/>
          </a:p>
        </p:txBody>
      </p:sp>
      <p:graphicFrame>
        <p:nvGraphicFramePr>
          <p:cNvPr id="1235" name="Google Shape;1235;p44"/>
          <p:cNvGraphicFramePr/>
          <p:nvPr/>
        </p:nvGraphicFramePr>
        <p:xfrm>
          <a:off x="337175" y="1855913"/>
          <a:ext cx="3000000" cy="3000000"/>
        </p:xfrm>
        <a:graphic>
          <a:graphicData uri="http://schemas.openxmlformats.org/drawingml/2006/table">
            <a:tbl>
              <a:tblPr>
                <a:noFill/>
                <a:tableStyleId>{09E0453D-5B5F-42D2-8916-0300BF854809}</a:tableStyleId>
              </a:tblPr>
              <a:tblGrid>
                <a:gridCol w="1741150"/>
                <a:gridCol w="1403300"/>
                <a:gridCol w="1370650"/>
              </a:tblGrid>
              <a:tr h="345000">
                <a:tc>
                  <a:txBody>
                    <a:bodyPr/>
                    <a:lstStyle/>
                    <a:p>
                      <a:pPr indent="0" lvl="0" marL="0" rtl="0" algn="ctr">
                        <a:spcBef>
                          <a:spcPts val="0"/>
                        </a:spcBef>
                        <a:spcAft>
                          <a:spcPts val="0"/>
                        </a:spcAft>
                        <a:buNone/>
                      </a:pPr>
                      <a:r>
                        <a:rPr b="1" lang="en" sz="1300">
                          <a:solidFill>
                            <a:schemeClr val="accent5"/>
                          </a:solidFill>
                          <a:latin typeface="Poppins"/>
                          <a:ea typeface="Poppins"/>
                          <a:cs typeface="Poppins"/>
                          <a:sym typeface="Poppins"/>
                        </a:rPr>
                        <a:t>Parameter</a:t>
                      </a:r>
                      <a:endParaRPr b="1" sz="1300">
                        <a:solidFill>
                          <a:schemeClr val="accent5"/>
                        </a:solidFill>
                        <a:latin typeface="Poppins"/>
                        <a:ea typeface="Poppins"/>
                        <a:cs typeface="Poppins"/>
                        <a:sym typeface="Poppins"/>
                      </a:endParaRPr>
                    </a:p>
                  </a:txBody>
                  <a:tcPr marT="91425" marB="91425" marR="91425" marL="91425" anchor="ctr">
                    <a:solidFill>
                      <a:schemeClr val="dk1"/>
                    </a:solidFill>
                  </a:tcPr>
                </a:tc>
                <a:tc>
                  <a:txBody>
                    <a:bodyPr/>
                    <a:lstStyle/>
                    <a:p>
                      <a:pPr indent="0" lvl="0" marL="0" rtl="0" algn="ctr">
                        <a:spcBef>
                          <a:spcPts val="0"/>
                        </a:spcBef>
                        <a:spcAft>
                          <a:spcPts val="0"/>
                        </a:spcAft>
                        <a:buNone/>
                      </a:pPr>
                      <a:r>
                        <a:rPr b="1" lang="en" sz="1300">
                          <a:solidFill>
                            <a:schemeClr val="accent5"/>
                          </a:solidFill>
                          <a:latin typeface="Poppins"/>
                          <a:ea typeface="Poppins"/>
                          <a:cs typeface="Poppins"/>
                          <a:sym typeface="Poppins"/>
                        </a:rPr>
                        <a:t>Random Forest</a:t>
                      </a:r>
                      <a:endParaRPr b="1" sz="1300">
                        <a:solidFill>
                          <a:schemeClr val="accent5"/>
                        </a:solidFill>
                        <a:latin typeface="Poppins"/>
                        <a:ea typeface="Poppins"/>
                        <a:cs typeface="Poppins"/>
                        <a:sym typeface="Poppins"/>
                      </a:endParaRPr>
                    </a:p>
                  </a:txBody>
                  <a:tcPr marT="91425" marB="91425" marR="91425" marL="91425" anchor="ctr">
                    <a:solidFill>
                      <a:schemeClr val="dk1"/>
                    </a:solidFill>
                  </a:tcPr>
                </a:tc>
                <a:tc>
                  <a:txBody>
                    <a:bodyPr/>
                    <a:lstStyle/>
                    <a:p>
                      <a:pPr indent="0" lvl="0" marL="0" rtl="0" algn="ctr">
                        <a:spcBef>
                          <a:spcPts val="0"/>
                        </a:spcBef>
                        <a:spcAft>
                          <a:spcPts val="0"/>
                        </a:spcAft>
                        <a:buNone/>
                      </a:pPr>
                      <a:r>
                        <a:rPr b="1" lang="en" sz="1300">
                          <a:solidFill>
                            <a:schemeClr val="accent5"/>
                          </a:solidFill>
                          <a:latin typeface="Poppins"/>
                          <a:ea typeface="Poppins"/>
                          <a:cs typeface="Poppins"/>
                          <a:sym typeface="Poppins"/>
                        </a:rPr>
                        <a:t>MLR</a:t>
                      </a:r>
                      <a:endParaRPr b="1" sz="1300">
                        <a:solidFill>
                          <a:schemeClr val="accent5"/>
                        </a:solidFill>
                        <a:latin typeface="Poppins"/>
                        <a:ea typeface="Poppins"/>
                        <a:cs typeface="Poppins"/>
                        <a:sym typeface="Poppins"/>
                      </a:endParaRPr>
                    </a:p>
                  </a:txBody>
                  <a:tcPr marT="91425" marB="91425" marR="91425" marL="91425" anchor="ctr">
                    <a:solidFill>
                      <a:schemeClr val="dk1"/>
                    </a:solidFill>
                  </a:tcPr>
                </a:tc>
              </a:tr>
              <a:tr h="413000">
                <a:tc>
                  <a:txBody>
                    <a:bodyPr/>
                    <a:lstStyle/>
                    <a:p>
                      <a:pPr indent="0" lvl="0" marL="0" rtl="0" algn="ctr">
                        <a:spcBef>
                          <a:spcPts val="0"/>
                        </a:spcBef>
                        <a:spcAft>
                          <a:spcPts val="0"/>
                        </a:spcAft>
                        <a:buNone/>
                      </a:pPr>
                      <a:r>
                        <a:rPr b="1" lang="en">
                          <a:solidFill>
                            <a:schemeClr val="accent5"/>
                          </a:solidFill>
                        </a:rPr>
                        <a:t>Test MSE</a:t>
                      </a:r>
                      <a:endParaRPr b="1">
                        <a:solidFill>
                          <a:schemeClr val="accent5"/>
                        </a:solidFill>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
                          <a:latin typeface="Poppins"/>
                          <a:ea typeface="Poppins"/>
                          <a:cs typeface="Poppins"/>
                          <a:sym typeface="Poppins"/>
                        </a:rPr>
                        <a:t>11,680</a:t>
                      </a:r>
                      <a:endParaRPr>
                        <a:latin typeface="Poppins"/>
                        <a:ea typeface="Poppins"/>
                        <a:cs typeface="Poppins"/>
                        <a:sym typeface="Poppi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a:latin typeface="Poppins"/>
                          <a:ea typeface="Poppins"/>
                          <a:cs typeface="Poppins"/>
                          <a:sym typeface="Poppins"/>
                        </a:rPr>
                        <a:t>21,293.19</a:t>
                      </a:r>
                      <a:endParaRPr>
                        <a:latin typeface="Poppins"/>
                        <a:ea typeface="Poppins"/>
                        <a:cs typeface="Poppins"/>
                        <a:sym typeface="Poppins"/>
                      </a:endParaRPr>
                    </a:p>
                  </a:txBody>
                  <a:tcPr marT="91425" marB="91425" marR="91425" marL="91425" anchor="ctr">
                    <a:solidFill>
                      <a:srgbClr val="EFEFEF"/>
                    </a:solidFill>
                  </a:tcPr>
                </a:tc>
              </a:tr>
              <a:tr h="433400">
                <a:tc>
                  <a:txBody>
                    <a:bodyPr/>
                    <a:lstStyle/>
                    <a:p>
                      <a:pPr indent="0" lvl="0" marL="0" rtl="0" algn="ctr">
                        <a:spcBef>
                          <a:spcPts val="0"/>
                        </a:spcBef>
                        <a:spcAft>
                          <a:spcPts val="0"/>
                        </a:spcAft>
                        <a:buNone/>
                      </a:pPr>
                      <a:r>
                        <a:rPr b="1" lang="en">
                          <a:solidFill>
                            <a:schemeClr val="accent5"/>
                          </a:solidFill>
                        </a:rPr>
                        <a:t>Test R-Squared </a:t>
                      </a:r>
                      <a:endParaRPr b="1">
                        <a:solidFill>
                          <a:schemeClr val="accent5"/>
                        </a:solidFill>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
                          <a:latin typeface="Poppins"/>
                          <a:ea typeface="Poppins"/>
                          <a:cs typeface="Poppins"/>
                          <a:sym typeface="Poppins"/>
                        </a:rPr>
                        <a:t>0.75</a:t>
                      </a:r>
                      <a:endParaRPr>
                        <a:latin typeface="Poppins"/>
                        <a:ea typeface="Poppins"/>
                        <a:cs typeface="Poppins"/>
                        <a:sym typeface="Poppi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a:latin typeface="Poppins"/>
                          <a:ea typeface="Poppins"/>
                          <a:cs typeface="Poppins"/>
                          <a:sym typeface="Poppins"/>
                        </a:rPr>
                        <a:t>0.55</a:t>
                      </a:r>
                      <a:endParaRPr>
                        <a:latin typeface="Poppins"/>
                        <a:ea typeface="Poppins"/>
                        <a:cs typeface="Poppins"/>
                        <a:sym typeface="Poppins"/>
                      </a:endParaRPr>
                    </a:p>
                  </a:txBody>
                  <a:tcPr marT="91425" marB="91425" marR="91425" marL="91425" anchor="ctr">
                    <a:solidFill>
                      <a:srgbClr val="EFEFEF"/>
                    </a:solidFill>
                  </a:tcPr>
                </a:tc>
              </a:tr>
              <a:tr h="530800">
                <a:tc>
                  <a:txBody>
                    <a:bodyPr/>
                    <a:lstStyle/>
                    <a:p>
                      <a:pPr indent="0" lvl="0" marL="0" rtl="0" algn="ctr">
                        <a:spcBef>
                          <a:spcPts val="0"/>
                        </a:spcBef>
                        <a:spcAft>
                          <a:spcPts val="0"/>
                        </a:spcAft>
                        <a:buNone/>
                      </a:pPr>
                      <a:r>
                        <a:rPr b="1" lang="en">
                          <a:solidFill>
                            <a:schemeClr val="accent5"/>
                          </a:solidFill>
                        </a:rPr>
                        <a:t>Best n_estimators </a:t>
                      </a:r>
                      <a:endParaRPr b="1">
                        <a:solidFill>
                          <a:schemeClr val="accent5"/>
                        </a:solidFill>
                      </a:endParaRPr>
                    </a:p>
                    <a:p>
                      <a:pPr indent="0" lvl="0" marL="0" rtl="0" algn="ctr">
                        <a:spcBef>
                          <a:spcPts val="0"/>
                        </a:spcBef>
                        <a:spcAft>
                          <a:spcPts val="0"/>
                        </a:spcAft>
                        <a:buNone/>
                      </a:pPr>
                      <a:r>
                        <a:rPr b="1" lang="en" sz="900">
                          <a:solidFill>
                            <a:schemeClr val="accent5"/>
                          </a:solidFill>
                        </a:rPr>
                        <a:t>(through Cross Validation)</a:t>
                      </a:r>
                      <a:endParaRPr b="1" sz="900">
                        <a:solidFill>
                          <a:schemeClr val="accent5"/>
                        </a:solidFill>
                      </a:endParaRPr>
                    </a:p>
                  </a:txBody>
                  <a:tcPr marT="91425" marB="91425" marR="91425" marL="91425" anchor="ctr">
                    <a:solidFill>
                      <a:schemeClr val="dk1"/>
                    </a:solidFill>
                  </a:tcPr>
                </a:tc>
                <a:tc>
                  <a:txBody>
                    <a:bodyPr/>
                    <a:lstStyle/>
                    <a:p>
                      <a:pPr indent="0" lvl="0" marL="0" rtl="0" algn="ctr">
                        <a:spcBef>
                          <a:spcPts val="0"/>
                        </a:spcBef>
                        <a:spcAft>
                          <a:spcPts val="0"/>
                        </a:spcAft>
                        <a:buNone/>
                      </a:pPr>
                      <a:r>
                        <a:rPr lang="en">
                          <a:latin typeface="Poppins"/>
                          <a:ea typeface="Poppins"/>
                          <a:cs typeface="Poppins"/>
                          <a:sym typeface="Poppins"/>
                        </a:rPr>
                        <a:t>1000</a:t>
                      </a:r>
                      <a:endParaRPr>
                        <a:latin typeface="Poppins"/>
                        <a:ea typeface="Poppins"/>
                        <a:cs typeface="Poppins"/>
                        <a:sym typeface="Poppins"/>
                      </a:endParaRPr>
                    </a:p>
                  </a:txBody>
                  <a:tcPr marT="91425" marB="91425" marR="91425" marL="91425" anchor="ctr">
                    <a:solidFill>
                      <a:srgbClr val="EFEFEF"/>
                    </a:solidFill>
                  </a:tcPr>
                </a:tc>
                <a:tc>
                  <a:txBody>
                    <a:bodyPr/>
                    <a:lstStyle/>
                    <a:p>
                      <a:pPr indent="0" lvl="0" marL="0" rtl="0" algn="ctr">
                        <a:spcBef>
                          <a:spcPts val="0"/>
                        </a:spcBef>
                        <a:spcAft>
                          <a:spcPts val="0"/>
                        </a:spcAft>
                        <a:buNone/>
                      </a:pPr>
                      <a:r>
                        <a:rPr lang="en">
                          <a:latin typeface="Poppins"/>
                          <a:ea typeface="Poppins"/>
                          <a:cs typeface="Poppins"/>
                          <a:sym typeface="Poppins"/>
                        </a:rPr>
                        <a:t>-</a:t>
                      </a:r>
                      <a:endParaRPr>
                        <a:latin typeface="Poppins"/>
                        <a:ea typeface="Poppins"/>
                        <a:cs typeface="Poppins"/>
                        <a:sym typeface="Poppins"/>
                      </a:endParaRPr>
                    </a:p>
                  </a:txBody>
                  <a:tcPr marT="91425" marB="91425" marR="91425" marL="91425" anchor="ctr">
                    <a:solidFill>
                      <a:srgbClr val="EFEFEF"/>
                    </a:solidFill>
                  </a:tcPr>
                </a:tc>
              </a:tr>
            </a:tbl>
          </a:graphicData>
        </a:graphic>
      </p:graphicFrame>
      <p:sp>
        <p:nvSpPr>
          <p:cNvPr id="1236" name="Google Shape;1236;p44"/>
          <p:cNvSpPr txBox="1"/>
          <p:nvPr>
            <p:ph idx="4294967295" type="subTitle"/>
          </p:nvPr>
        </p:nvSpPr>
        <p:spPr>
          <a:xfrm>
            <a:off x="377725" y="1323173"/>
            <a:ext cx="1834800" cy="430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5"/>
                </a:solidFill>
                <a:latin typeface="Poppins"/>
                <a:ea typeface="Poppins"/>
                <a:cs typeface="Poppins"/>
                <a:sym typeface="Poppins"/>
              </a:rPr>
              <a:t>/ </a:t>
            </a:r>
            <a:r>
              <a:rPr b="1" lang="en" sz="1700">
                <a:solidFill>
                  <a:schemeClr val="dk1"/>
                </a:solidFill>
                <a:latin typeface="Poppins"/>
                <a:ea typeface="Poppins"/>
                <a:cs typeface="Poppins"/>
                <a:sym typeface="Poppins"/>
              </a:rPr>
              <a:t>Performance</a:t>
            </a:r>
            <a:endParaRPr b="1" sz="1700">
              <a:solidFill>
                <a:schemeClr val="dk1"/>
              </a:solidFill>
              <a:latin typeface="Poppins"/>
              <a:ea typeface="Poppins"/>
              <a:cs typeface="Poppins"/>
              <a:sym typeface="Poppins"/>
            </a:endParaRPr>
          </a:p>
        </p:txBody>
      </p:sp>
      <p:sp>
        <p:nvSpPr>
          <p:cNvPr id="1237" name="Google Shape;1237;p44"/>
          <p:cNvSpPr txBox="1"/>
          <p:nvPr>
            <p:ph idx="4294967295" type="subTitle"/>
          </p:nvPr>
        </p:nvSpPr>
        <p:spPr>
          <a:xfrm>
            <a:off x="5047475" y="1276325"/>
            <a:ext cx="3056400" cy="430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5"/>
                </a:solidFill>
                <a:latin typeface="Poppins"/>
                <a:ea typeface="Poppins"/>
                <a:cs typeface="Poppins"/>
                <a:sym typeface="Poppins"/>
              </a:rPr>
              <a:t>/</a:t>
            </a:r>
            <a:r>
              <a:rPr b="1" lang="en" sz="1700">
                <a:solidFill>
                  <a:schemeClr val="accent5"/>
                </a:solidFill>
                <a:latin typeface="Poppins"/>
                <a:ea typeface="Poppins"/>
                <a:cs typeface="Poppins"/>
                <a:sym typeface="Poppins"/>
              </a:rPr>
              <a:t> </a:t>
            </a:r>
            <a:r>
              <a:rPr b="1" lang="en" sz="1700">
                <a:solidFill>
                  <a:schemeClr val="dk1"/>
                </a:solidFill>
                <a:latin typeface="Poppins"/>
                <a:ea typeface="Poppins"/>
                <a:cs typeface="Poppins"/>
                <a:sym typeface="Poppins"/>
              </a:rPr>
              <a:t>Comments</a:t>
            </a:r>
            <a:endParaRPr b="1" sz="1700">
              <a:solidFill>
                <a:schemeClr val="dk1"/>
              </a:solidFill>
              <a:latin typeface="Poppins"/>
              <a:ea typeface="Poppins"/>
              <a:cs typeface="Poppins"/>
              <a:sym typeface="Poppins"/>
            </a:endParaRPr>
          </a:p>
        </p:txBody>
      </p:sp>
      <p:sp>
        <p:nvSpPr>
          <p:cNvPr id="1238" name="Google Shape;1238;p44"/>
          <p:cNvSpPr txBox="1"/>
          <p:nvPr>
            <p:ph idx="4294967295" type="subTitle"/>
          </p:nvPr>
        </p:nvSpPr>
        <p:spPr>
          <a:xfrm>
            <a:off x="4999675" y="1810025"/>
            <a:ext cx="3911400" cy="2500500"/>
          </a:xfrm>
          <a:prstGeom prst="rect">
            <a:avLst/>
          </a:prstGeom>
          <a:noFill/>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500">
              <a:solidFill>
                <a:schemeClr val="dk1"/>
              </a:solidFill>
              <a:highlight>
                <a:schemeClr val="accent5"/>
              </a:highlight>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There are non-linear relationships and interactions between variables that Random Forest is capturing but Linear Regression is not.</a:t>
            </a:r>
            <a:endParaRPr sz="1500">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500">
              <a:solidFill>
                <a:schemeClr val="dk1"/>
              </a:solidFill>
              <a:latin typeface="Poppins"/>
              <a:ea typeface="Poppins"/>
              <a:cs typeface="Poppins"/>
              <a:sym typeface="Poppins"/>
            </a:endParaRPr>
          </a:p>
          <a:p>
            <a:pPr indent="-323850" lvl="0" marL="457200" rtl="0" algn="l">
              <a:lnSpc>
                <a:spcPct val="115000"/>
              </a:lnSpc>
              <a:spcBef>
                <a:spcPts val="0"/>
              </a:spcBef>
              <a:spcAft>
                <a:spcPts val="0"/>
              </a:spcAft>
              <a:buClr>
                <a:schemeClr val="dk1"/>
              </a:buClr>
              <a:buSzPts val="1500"/>
              <a:buFont typeface="Poppins"/>
              <a:buChar char="●"/>
            </a:pPr>
            <a:r>
              <a:rPr lang="en" sz="1500">
                <a:solidFill>
                  <a:schemeClr val="dk1"/>
                </a:solidFill>
                <a:latin typeface="Poppins"/>
                <a:ea typeface="Poppins"/>
                <a:cs typeface="Poppins"/>
                <a:sym typeface="Poppins"/>
              </a:rPr>
              <a:t>Hence we can consider variable feature importance from Random Forest</a:t>
            </a:r>
            <a:endParaRPr sz="15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1500">
              <a:solidFill>
                <a:schemeClr val="dk1"/>
              </a:solidFill>
              <a:latin typeface="Poppins"/>
              <a:ea typeface="Poppins"/>
              <a:cs typeface="Poppins"/>
              <a:sym typeface="Poppins"/>
            </a:endParaRPr>
          </a:p>
        </p:txBody>
      </p:sp>
      <p:sp>
        <p:nvSpPr>
          <p:cNvPr id="1239" name="Google Shape;1239;p44"/>
          <p:cNvSpPr txBox="1"/>
          <p:nvPr/>
        </p:nvSpPr>
        <p:spPr>
          <a:xfrm>
            <a:off x="233150" y="4355075"/>
            <a:ext cx="8507400" cy="51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chemeClr val="dk1"/>
                </a:solidFill>
                <a:latin typeface="Poppins"/>
                <a:ea typeface="Poppins"/>
                <a:cs typeface="Poppins"/>
                <a:sym typeface="Poppins"/>
              </a:rPr>
              <a:t>Hence </a:t>
            </a:r>
            <a:r>
              <a:rPr b="1" i="1" lang="en" sz="1500">
                <a:solidFill>
                  <a:schemeClr val="dk1"/>
                </a:solidFill>
                <a:latin typeface="Poppins"/>
                <a:ea typeface="Poppins"/>
                <a:cs typeface="Poppins"/>
                <a:sym typeface="Poppins"/>
              </a:rPr>
              <a:t>Price Per Unit, Sales methods</a:t>
            </a:r>
            <a:r>
              <a:rPr lang="en" sz="1500">
                <a:solidFill>
                  <a:schemeClr val="dk1"/>
                </a:solidFill>
                <a:latin typeface="Poppins"/>
                <a:ea typeface="Poppins"/>
                <a:cs typeface="Poppins"/>
                <a:sym typeface="Poppins"/>
              </a:rPr>
              <a:t> and a </a:t>
            </a:r>
            <a:r>
              <a:rPr b="1" i="1" lang="en" sz="1500">
                <a:solidFill>
                  <a:schemeClr val="dk1"/>
                </a:solidFill>
                <a:latin typeface="Poppins"/>
                <a:ea typeface="Poppins"/>
                <a:cs typeface="Poppins"/>
                <a:sym typeface="Poppins"/>
              </a:rPr>
              <a:t>couple of demographic variables </a:t>
            </a:r>
            <a:r>
              <a:rPr lang="en" sz="1500">
                <a:solidFill>
                  <a:schemeClr val="dk1"/>
                </a:solidFill>
                <a:latin typeface="Poppins"/>
                <a:ea typeface="Poppins"/>
                <a:cs typeface="Poppins"/>
                <a:sym typeface="Poppins"/>
              </a:rPr>
              <a:t>for states and regions can be noted as most important</a:t>
            </a:r>
            <a:endParaRPr sz="1600">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45"/>
          <p:cNvSpPr txBox="1"/>
          <p:nvPr>
            <p:ph type="title"/>
          </p:nvPr>
        </p:nvSpPr>
        <p:spPr>
          <a:xfrm>
            <a:off x="720000" y="3825675"/>
            <a:ext cx="4202100" cy="72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Price </a:t>
            </a:r>
            <a:endParaRPr>
              <a:solidFill>
                <a:schemeClr val="lt1"/>
              </a:solidFill>
            </a:endParaRPr>
          </a:p>
          <a:p>
            <a:pPr indent="0" lvl="0" marL="0" rtl="0" algn="l">
              <a:spcBef>
                <a:spcPts val="0"/>
              </a:spcBef>
              <a:spcAft>
                <a:spcPts val="0"/>
              </a:spcAft>
              <a:buNone/>
            </a:pPr>
            <a:r>
              <a:rPr lang="en">
                <a:solidFill>
                  <a:schemeClr val="lt1"/>
                </a:solidFill>
              </a:rPr>
              <a:t>Elasticities</a:t>
            </a:r>
            <a:endParaRPr/>
          </a:p>
        </p:txBody>
      </p:sp>
      <p:pic>
        <p:nvPicPr>
          <p:cNvPr id="1245" name="Google Shape;1245;p45"/>
          <p:cNvPicPr preferRelativeResize="0"/>
          <p:nvPr/>
        </p:nvPicPr>
        <p:blipFill>
          <a:blip r:embed="rId3">
            <a:alphaModFix/>
          </a:blip>
          <a:stretch>
            <a:fillRect/>
          </a:stretch>
        </p:blipFill>
        <p:spPr>
          <a:xfrm>
            <a:off x="4765200" y="309425"/>
            <a:ext cx="3658800" cy="3658800"/>
          </a:xfrm>
          <a:prstGeom prst="ellipse">
            <a:avLst/>
          </a:prstGeom>
          <a:noFill/>
          <a:ln>
            <a:noFill/>
          </a:ln>
        </p:spPr>
      </p:pic>
      <p:sp>
        <p:nvSpPr>
          <p:cNvPr id="1246" name="Google Shape;1246;p45"/>
          <p:cNvSpPr/>
          <p:nvPr/>
        </p:nvSpPr>
        <p:spPr>
          <a:xfrm rot="3465251">
            <a:off x="4760918" y="304904"/>
            <a:ext cx="3667678" cy="3667678"/>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45"/>
          <p:cNvGrpSpPr/>
          <p:nvPr/>
        </p:nvGrpSpPr>
        <p:grpSpPr>
          <a:xfrm>
            <a:off x="4001191" y="539995"/>
            <a:ext cx="1430869" cy="1290311"/>
            <a:chOff x="905425" y="238125"/>
            <a:chExt cx="5807100" cy="5236650"/>
          </a:xfrm>
        </p:grpSpPr>
        <p:sp>
          <p:nvSpPr>
            <p:cNvPr id="1248" name="Google Shape;1248;p45"/>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45"/>
          <p:cNvSpPr txBox="1"/>
          <p:nvPr>
            <p:ph idx="4294967295" type="title"/>
          </p:nvPr>
        </p:nvSpPr>
        <p:spPr>
          <a:xfrm>
            <a:off x="615500" y="1991321"/>
            <a:ext cx="4355100" cy="10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0">
                <a:solidFill>
                  <a:srgbClr val="FEFF00"/>
                </a:solidFill>
              </a:rPr>
              <a:t>03</a:t>
            </a:r>
            <a:endParaRPr sz="10000">
              <a:solidFill>
                <a:srgbClr val="FE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Price Elasticities by </a:t>
            </a:r>
            <a:r>
              <a:rPr lang="en">
                <a:solidFill>
                  <a:schemeClr val="lt2"/>
                </a:solidFill>
              </a:rPr>
              <a:t>Sales Channel</a:t>
            </a:r>
            <a:endParaRPr>
              <a:solidFill>
                <a:schemeClr val="lt1"/>
              </a:solidFill>
            </a:endParaRPr>
          </a:p>
          <a:p>
            <a:pPr indent="0" lvl="0" marL="0" rtl="0" algn="l">
              <a:spcBef>
                <a:spcPts val="0"/>
              </a:spcBef>
              <a:spcAft>
                <a:spcPts val="0"/>
              </a:spcAft>
              <a:buNone/>
            </a:pPr>
            <a:r>
              <a:t/>
            </a:r>
            <a:endParaRPr/>
          </a:p>
        </p:txBody>
      </p:sp>
      <p:sp>
        <p:nvSpPr>
          <p:cNvPr id="1280" name="Google Shape;1280;p46"/>
          <p:cNvSpPr/>
          <p:nvPr/>
        </p:nvSpPr>
        <p:spPr>
          <a:xfrm rot="5400000">
            <a:off x="702505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46"/>
          <p:cNvGrpSpPr/>
          <p:nvPr/>
        </p:nvGrpSpPr>
        <p:grpSpPr>
          <a:xfrm>
            <a:off x="7706745" y="83332"/>
            <a:ext cx="1437257" cy="1296071"/>
            <a:chOff x="905425" y="238125"/>
            <a:chExt cx="5807100" cy="5236650"/>
          </a:xfrm>
        </p:grpSpPr>
        <p:sp>
          <p:nvSpPr>
            <p:cNvPr id="1282" name="Google Shape;1282;p46"/>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6"/>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6"/>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6"/>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6"/>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6"/>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6"/>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6"/>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6"/>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6"/>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6"/>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6"/>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6"/>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6"/>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6"/>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6"/>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6"/>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6"/>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6"/>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6"/>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6"/>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6"/>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8" name="Google Shape;1308;p46"/>
          <p:cNvPicPr preferRelativeResize="0"/>
          <p:nvPr/>
        </p:nvPicPr>
        <p:blipFill rotWithShape="1">
          <a:blip r:embed="rId3">
            <a:alphaModFix/>
          </a:blip>
          <a:srcRect b="0" l="0" r="49210" t="0"/>
          <a:stretch/>
        </p:blipFill>
        <p:spPr>
          <a:xfrm>
            <a:off x="0" y="1072100"/>
            <a:ext cx="4644100" cy="2999300"/>
          </a:xfrm>
          <a:prstGeom prst="rect">
            <a:avLst/>
          </a:prstGeom>
          <a:noFill/>
          <a:ln>
            <a:noFill/>
          </a:ln>
        </p:spPr>
      </p:pic>
      <p:pic>
        <p:nvPicPr>
          <p:cNvPr id="1309" name="Google Shape;1309;p46"/>
          <p:cNvPicPr preferRelativeResize="0"/>
          <p:nvPr/>
        </p:nvPicPr>
        <p:blipFill rotWithShape="1">
          <a:blip r:embed="rId3">
            <a:alphaModFix/>
          </a:blip>
          <a:srcRect b="0" l="50990" r="0" t="0"/>
          <a:stretch/>
        </p:blipFill>
        <p:spPr>
          <a:xfrm>
            <a:off x="4708125" y="1072100"/>
            <a:ext cx="4435874" cy="2999300"/>
          </a:xfrm>
          <a:prstGeom prst="rect">
            <a:avLst/>
          </a:prstGeom>
          <a:noFill/>
          <a:ln>
            <a:noFill/>
          </a:ln>
        </p:spPr>
      </p:pic>
      <p:sp>
        <p:nvSpPr>
          <p:cNvPr id="1310" name="Google Shape;1310;p46"/>
          <p:cNvSpPr txBox="1"/>
          <p:nvPr/>
        </p:nvSpPr>
        <p:spPr>
          <a:xfrm>
            <a:off x="4708125" y="4125775"/>
            <a:ext cx="4435800" cy="1017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oppins"/>
              <a:buChar char="●"/>
            </a:pPr>
            <a:r>
              <a:rPr lang="en" sz="1200">
                <a:latin typeface="Poppins"/>
                <a:ea typeface="Poppins"/>
                <a:cs typeface="Poppins"/>
                <a:sym typeface="Poppins"/>
              </a:rPr>
              <a:t>P</a:t>
            </a:r>
            <a:r>
              <a:rPr lang="en" sz="1200">
                <a:latin typeface="Poppins"/>
                <a:ea typeface="Poppins"/>
                <a:cs typeface="Poppins"/>
                <a:sym typeface="Poppins"/>
              </a:rPr>
              <a:t>ositive</a:t>
            </a:r>
            <a:r>
              <a:rPr lang="en" sz="1200">
                <a:latin typeface="Poppins"/>
                <a:ea typeface="Poppins"/>
                <a:cs typeface="Poppins"/>
                <a:sym typeface="Poppins"/>
              </a:rPr>
              <a:t> price elasticities during Covid-19</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In-store visits might have led to purchases regardless of prices due to product try-ons</a:t>
            </a:r>
            <a:endParaRPr sz="1200">
              <a:latin typeface="Poppins"/>
              <a:ea typeface="Poppins"/>
              <a:cs typeface="Poppins"/>
              <a:sym typeface="Poppins"/>
            </a:endParaRPr>
          </a:p>
        </p:txBody>
      </p:sp>
      <p:sp>
        <p:nvSpPr>
          <p:cNvPr id="1311" name="Google Shape;1311;p46"/>
          <p:cNvSpPr txBox="1"/>
          <p:nvPr/>
        </p:nvSpPr>
        <p:spPr>
          <a:xfrm>
            <a:off x="0" y="4071400"/>
            <a:ext cx="4708200" cy="1072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oppins"/>
              <a:buChar char="●"/>
            </a:pPr>
            <a:r>
              <a:rPr lang="en" sz="1200">
                <a:latin typeface="Poppins"/>
                <a:ea typeface="Poppins"/>
                <a:cs typeface="Poppins"/>
                <a:sym typeface="Poppins"/>
              </a:rPr>
              <a:t>Customers shopping online tended to compare prices more actively at the onset of Covid-19</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Shift in 2021 : Likely attributed to regional or product type level changes in customer behavior and skews</a:t>
            </a:r>
            <a:endParaRPr sz="12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Overview</a:t>
            </a:r>
            <a:endParaRPr>
              <a:solidFill>
                <a:schemeClr val="lt2"/>
              </a:solidFill>
            </a:endParaRPr>
          </a:p>
        </p:txBody>
      </p:sp>
      <p:pic>
        <p:nvPicPr>
          <p:cNvPr id="1019" name="Google Shape;1019;p29"/>
          <p:cNvPicPr preferRelativeResize="0"/>
          <p:nvPr/>
        </p:nvPicPr>
        <p:blipFill>
          <a:blip r:embed="rId3">
            <a:alphaModFix/>
          </a:blip>
          <a:stretch>
            <a:fillRect/>
          </a:stretch>
        </p:blipFill>
        <p:spPr>
          <a:xfrm>
            <a:off x="5661825" y="1138450"/>
            <a:ext cx="1372073" cy="966475"/>
          </a:xfrm>
          <a:prstGeom prst="rect">
            <a:avLst/>
          </a:prstGeom>
          <a:noFill/>
          <a:ln>
            <a:noFill/>
          </a:ln>
        </p:spPr>
      </p:pic>
      <p:sp>
        <p:nvSpPr>
          <p:cNvPr id="1020" name="Google Shape;1020;p29"/>
          <p:cNvSpPr/>
          <p:nvPr/>
        </p:nvSpPr>
        <p:spPr>
          <a:xfrm>
            <a:off x="637700" y="2669250"/>
            <a:ext cx="2274300" cy="2039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Poppins"/>
                <a:ea typeface="Poppins"/>
                <a:cs typeface="Poppins"/>
                <a:sym typeface="Poppins"/>
              </a:rPr>
              <a:t>9600 Observations</a:t>
            </a:r>
            <a:endParaRPr b="1" sz="1600">
              <a:solidFill>
                <a:schemeClr val="lt2"/>
              </a:solidFill>
              <a:latin typeface="Poppins"/>
              <a:ea typeface="Poppins"/>
              <a:cs typeface="Poppins"/>
              <a:sym typeface="Poppins"/>
            </a:endParaRPr>
          </a:p>
          <a:p>
            <a:pPr indent="0" lvl="0" marL="0" rtl="0" algn="ctr">
              <a:spcBef>
                <a:spcPts val="0"/>
              </a:spcBef>
              <a:spcAft>
                <a:spcPts val="0"/>
              </a:spcAft>
              <a:buNone/>
            </a:pPr>
            <a:r>
              <a:t/>
            </a:r>
            <a:endParaRPr b="1" sz="1600">
              <a:solidFill>
                <a:schemeClr val="lt1"/>
              </a:solidFill>
              <a:latin typeface="Poppins"/>
              <a:ea typeface="Poppins"/>
              <a:cs typeface="Poppins"/>
              <a:sym typeface="Poppins"/>
            </a:endParaRPr>
          </a:p>
          <a:p>
            <a:pPr indent="0" lvl="0" marL="0" rtl="0" algn="ctr">
              <a:spcBef>
                <a:spcPts val="0"/>
              </a:spcBef>
              <a:spcAft>
                <a:spcPts val="0"/>
              </a:spcAft>
              <a:buNone/>
            </a:pPr>
            <a:r>
              <a:rPr b="1" lang="en" sz="1600">
                <a:solidFill>
                  <a:schemeClr val="lt1"/>
                </a:solidFill>
                <a:latin typeface="Poppins"/>
                <a:ea typeface="Poppins"/>
                <a:cs typeface="Poppins"/>
                <a:sym typeface="Poppins"/>
              </a:rPr>
              <a:t>(From 2020 to 2021)</a:t>
            </a:r>
            <a:endParaRPr b="1" sz="1600">
              <a:solidFill>
                <a:schemeClr val="lt1"/>
              </a:solidFill>
              <a:latin typeface="Poppins"/>
              <a:ea typeface="Poppins"/>
              <a:cs typeface="Poppins"/>
              <a:sym typeface="Poppins"/>
            </a:endParaRPr>
          </a:p>
        </p:txBody>
      </p:sp>
      <p:sp>
        <p:nvSpPr>
          <p:cNvPr id="1021" name="Google Shape;1021;p29"/>
          <p:cNvSpPr/>
          <p:nvPr/>
        </p:nvSpPr>
        <p:spPr>
          <a:xfrm>
            <a:off x="3059025" y="2678425"/>
            <a:ext cx="1993194" cy="445986"/>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6 Products</a:t>
            </a:r>
            <a:endParaRPr b="1">
              <a:latin typeface="Poppins"/>
              <a:ea typeface="Poppins"/>
              <a:cs typeface="Poppins"/>
              <a:sym typeface="Poppins"/>
            </a:endParaRPr>
          </a:p>
        </p:txBody>
      </p:sp>
      <p:sp>
        <p:nvSpPr>
          <p:cNvPr id="1022" name="Google Shape;1022;p29"/>
          <p:cNvSpPr/>
          <p:nvPr/>
        </p:nvSpPr>
        <p:spPr>
          <a:xfrm>
            <a:off x="3059027" y="3222850"/>
            <a:ext cx="1993194" cy="445986"/>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52 Cities</a:t>
            </a:r>
            <a:endParaRPr b="1">
              <a:latin typeface="Poppins"/>
              <a:ea typeface="Poppins"/>
              <a:cs typeface="Poppins"/>
              <a:sym typeface="Poppins"/>
            </a:endParaRPr>
          </a:p>
        </p:txBody>
      </p:sp>
      <p:sp>
        <p:nvSpPr>
          <p:cNvPr id="1023" name="Google Shape;1023;p29"/>
          <p:cNvSpPr/>
          <p:nvPr/>
        </p:nvSpPr>
        <p:spPr>
          <a:xfrm>
            <a:off x="3092677" y="3767275"/>
            <a:ext cx="2035746" cy="445986"/>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oppins"/>
                <a:ea typeface="Poppins"/>
                <a:cs typeface="Poppins"/>
                <a:sym typeface="Poppins"/>
              </a:rPr>
              <a:t>50 States</a:t>
            </a:r>
            <a:endParaRPr b="1">
              <a:latin typeface="Poppins"/>
              <a:ea typeface="Poppins"/>
              <a:cs typeface="Poppins"/>
              <a:sym typeface="Poppins"/>
            </a:endParaRPr>
          </a:p>
        </p:txBody>
      </p:sp>
      <p:sp>
        <p:nvSpPr>
          <p:cNvPr id="1024" name="Google Shape;1024;p29"/>
          <p:cNvSpPr/>
          <p:nvPr/>
        </p:nvSpPr>
        <p:spPr>
          <a:xfrm>
            <a:off x="3135225" y="4292650"/>
            <a:ext cx="1993194" cy="445986"/>
          </a:xfrm>
          <a:prstGeom prst="flowChartTermina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3 Sales Channels</a:t>
            </a:r>
            <a:endParaRPr b="1">
              <a:latin typeface="Poppins"/>
              <a:ea typeface="Poppins"/>
              <a:cs typeface="Poppins"/>
              <a:sym typeface="Poppins"/>
            </a:endParaRPr>
          </a:p>
        </p:txBody>
      </p:sp>
      <p:sp>
        <p:nvSpPr>
          <p:cNvPr id="1025" name="Google Shape;1025;p29"/>
          <p:cNvSpPr/>
          <p:nvPr/>
        </p:nvSpPr>
        <p:spPr>
          <a:xfrm>
            <a:off x="5309100" y="2576250"/>
            <a:ext cx="336300" cy="2225400"/>
          </a:xfrm>
          <a:prstGeom prst="rightArrow">
            <a:avLst>
              <a:gd fmla="val 0" name="adj1"/>
              <a:gd fmla="val 84189" name="adj2"/>
            </a:avLst>
          </a:prstGeom>
          <a:gradFill>
            <a:gsLst>
              <a:gs pos="0">
                <a:srgbClr val="4D4D4D"/>
              </a:gs>
              <a:gs pos="100000">
                <a:srgbClr val="00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1026" name="Google Shape;1026;p29"/>
          <p:cNvSpPr/>
          <p:nvPr/>
        </p:nvSpPr>
        <p:spPr>
          <a:xfrm>
            <a:off x="5645400" y="2812175"/>
            <a:ext cx="3216475" cy="1753550"/>
          </a:xfrm>
          <a:prstGeom prst="flowChartDisplay">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Poppins"/>
              <a:buChar char="●"/>
            </a:pPr>
            <a:r>
              <a:rPr b="1" lang="en" sz="1200">
                <a:latin typeface="Poppins"/>
                <a:ea typeface="Poppins"/>
                <a:cs typeface="Poppins"/>
                <a:sym typeface="Poppins"/>
              </a:rPr>
              <a:t>Retailer Name/ID</a:t>
            </a:r>
            <a:endParaRPr b="1"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b="1" lang="en" sz="1200">
                <a:latin typeface="Poppins"/>
                <a:ea typeface="Poppins"/>
                <a:cs typeface="Poppins"/>
                <a:sym typeface="Poppins"/>
              </a:rPr>
              <a:t>Price Per Unit</a:t>
            </a:r>
            <a:endParaRPr b="1"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b="1" lang="en" sz="1200">
                <a:latin typeface="Poppins"/>
                <a:ea typeface="Poppins"/>
                <a:cs typeface="Poppins"/>
                <a:sym typeface="Poppins"/>
              </a:rPr>
              <a:t>Units Sold</a:t>
            </a:r>
            <a:endParaRPr b="1"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b="1" lang="en" sz="1200">
                <a:latin typeface="Poppins"/>
                <a:ea typeface="Poppins"/>
                <a:cs typeface="Poppins"/>
                <a:sym typeface="Poppins"/>
              </a:rPr>
              <a:t>Sales Revenue</a:t>
            </a:r>
            <a:endParaRPr b="1"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b="1" lang="en" sz="1200">
                <a:latin typeface="Poppins"/>
                <a:ea typeface="Poppins"/>
                <a:cs typeface="Poppins"/>
                <a:sym typeface="Poppins"/>
              </a:rPr>
              <a:t>Operating Profits and Margin</a:t>
            </a:r>
            <a:endParaRPr b="1" sz="1200">
              <a:latin typeface="Poppins"/>
              <a:ea typeface="Poppins"/>
              <a:cs typeface="Poppins"/>
              <a:sym typeface="Poppins"/>
            </a:endParaRPr>
          </a:p>
        </p:txBody>
      </p:sp>
      <p:sp>
        <p:nvSpPr>
          <p:cNvPr id="1027" name="Google Shape;1027;p29"/>
          <p:cNvSpPr txBox="1"/>
          <p:nvPr/>
        </p:nvSpPr>
        <p:spPr>
          <a:xfrm>
            <a:off x="540275" y="1349838"/>
            <a:ext cx="6221100" cy="10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Poppins"/>
                <a:ea typeface="Poppins"/>
                <a:cs typeface="Poppins"/>
                <a:sym typeface="Poppins"/>
              </a:rPr>
              <a:t>US Adidas Monthly Sales Dataset For 2020-2021</a:t>
            </a:r>
            <a:endParaRPr sz="2000">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Price Elasticities by </a:t>
            </a:r>
            <a:r>
              <a:rPr lang="en">
                <a:solidFill>
                  <a:schemeClr val="lt2"/>
                </a:solidFill>
              </a:rPr>
              <a:t>Product Type</a:t>
            </a:r>
            <a:endParaRPr>
              <a:solidFill>
                <a:schemeClr val="lt2"/>
              </a:solidFill>
            </a:endParaRPr>
          </a:p>
          <a:p>
            <a:pPr indent="0" lvl="0" marL="0" rtl="0" algn="l">
              <a:spcBef>
                <a:spcPts val="0"/>
              </a:spcBef>
              <a:spcAft>
                <a:spcPts val="0"/>
              </a:spcAft>
              <a:buNone/>
            </a:pPr>
            <a:r>
              <a:t/>
            </a:r>
            <a:endParaRPr/>
          </a:p>
        </p:txBody>
      </p:sp>
      <p:sp>
        <p:nvSpPr>
          <p:cNvPr id="1317" name="Google Shape;1317;p47"/>
          <p:cNvSpPr/>
          <p:nvPr/>
        </p:nvSpPr>
        <p:spPr>
          <a:xfrm rot="5400000">
            <a:off x="702505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47"/>
          <p:cNvGrpSpPr/>
          <p:nvPr/>
        </p:nvGrpSpPr>
        <p:grpSpPr>
          <a:xfrm>
            <a:off x="7706745" y="83332"/>
            <a:ext cx="1437257" cy="1296071"/>
            <a:chOff x="905425" y="238125"/>
            <a:chExt cx="5807100" cy="5236650"/>
          </a:xfrm>
        </p:grpSpPr>
        <p:sp>
          <p:nvSpPr>
            <p:cNvPr id="1319" name="Google Shape;1319;p47"/>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7"/>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45" name="Google Shape;1345;p47"/>
          <p:cNvPicPr preferRelativeResize="0"/>
          <p:nvPr/>
        </p:nvPicPr>
        <p:blipFill rotWithShape="1">
          <a:blip r:embed="rId3">
            <a:alphaModFix/>
          </a:blip>
          <a:srcRect b="0" l="0" r="48162" t="0"/>
          <a:stretch/>
        </p:blipFill>
        <p:spPr>
          <a:xfrm>
            <a:off x="0" y="1072100"/>
            <a:ext cx="4740124" cy="2999300"/>
          </a:xfrm>
          <a:prstGeom prst="rect">
            <a:avLst/>
          </a:prstGeom>
          <a:noFill/>
          <a:ln>
            <a:noFill/>
          </a:ln>
        </p:spPr>
      </p:pic>
      <p:pic>
        <p:nvPicPr>
          <p:cNvPr id="1346" name="Google Shape;1346;p47"/>
          <p:cNvPicPr preferRelativeResize="0"/>
          <p:nvPr/>
        </p:nvPicPr>
        <p:blipFill rotWithShape="1">
          <a:blip r:embed="rId3">
            <a:alphaModFix/>
          </a:blip>
          <a:srcRect b="0" l="51571" r="0" t="0"/>
          <a:stretch/>
        </p:blipFill>
        <p:spPr>
          <a:xfrm>
            <a:off x="4814825" y="1072100"/>
            <a:ext cx="4329176" cy="2999300"/>
          </a:xfrm>
          <a:prstGeom prst="rect">
            <a:avLst/>
          </a:prstGeom>
          <a:noFill/>
          <a:ln>
            <a:noFill/>
          </a:ln>
        </p:spPr>
      </p:pic>
      <p:sp>
        <p:nvSpPr>
          <p:cNvPr id="1347" name="Google Shape;1347;p47"/>
          <p:cNvSpPr txBox="1"/>
          <p:nvPr/>
        </p:nvSpPr>
        <p:spPr>
          <a:xfrm>
            <a:off x="63" y="4249250"/>
            <a:ext cx="4740000" cy="57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oppins"/>
              <a:buChar char="●"/>
            </a:pPr>
            <a:r>
              <a:rPr lang="en" sz="1200">
                <a:latin typeface="Poppins"/>
                <a:ea typeface="Poppins"/>
                <a:cs typeface="Poppins"/>
                <a:sym typeface="Poppins"/>
              </a:rPr>
              <a:t>Men's products showed a decrease in sales when prices went up in 2020 and 2021</a:t>
            </a:r>
            <a:endParaRPr sz="1200">
              <a:latin typeface="Poppins"/>
              <a:ea typeface="Poppins"/>
              <a:cs typeface="Poppins"/>
              <a:sym typeface="Poppins"/>
            </a:endParaRPr>
          </a:p>
        </p:txBody>
      </p:sp>
      <p:sp>
        <p:nvSpPr>
          <p:cNvPr id="1348" name="Google Shape;1348;p47"/>
          <p:cNvSpPr txBox="1"/>
          <p:nvPr/>
        </p:nvSpPr>
        <p:spPr>
          <a:xfrm>
            <a:off x="4814750" y="4071400"/>
            <a:ext cx="4329300" cy="1470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Poppins"/>
              <a:buChar char="●"/>
            </a:pPr>
            <a:r>
              <a:rPr lang="en" sz="1200">
                <a:latin typeface="Poppins"/>
                <a:ea typeface="Poppins"/>
                <a:cs typeface="Poppins"/>
                <a:sym typeface="Poppins"/>
              </a:rPr>
              <a:t>In contrast, women's products continued to sell well even when prices increased.</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Cognitive Bias :  Higher prices → better quality.</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Limited traditional shopping options during covid → Increased online shopping</a:t>
            </a:r>
            <a:endParaRPr sz="1300">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48"/>
          <p:cNvSpPr txBox="1"/>
          <p:nvPr>
            <p:ph type="title"/>
          </p:nvPr>
        </p:nvSpPr>
        <p:spPr>
          <a:xfrm>
            <a:off x="119525" y="445025"/>
            <a:ext cx="886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Product Price Elasticities by </a:t>
            </a:r>
            <a:r>
              <a:rPr lang="en">
                <a:solidFill>
                  <a:schemeClr val="accent5"/>
                </a:solidFill>
              </a:rPr>
              <a:t>Region</a:t>
            </a:r>
            <a:endParaRPr>
              <a:solidFill>
                <a:schemeClr val="accent5"/>
              </a:solidFill>
            </a:endParaRPr>
          </a:p>
          <a:p>
            <a:pPr indent="0" lvl="0" marL="0" rtl="0" algn="l">
              <a:spcBef>
                <a:spcPts val="0"/>
              </a:spcBef>
              <a:spcAft>
                <a:spcPts val="0"/>
              </a:spcAft>
              <a:buNone/>
            </a:pPr>
            <a:r>
              <a:t/>
            </a:r>
            <a:endParaRPr/>
          </a:p>
        </p:txBody>
      </p:sp>
      <p:sp>
        <p:nvSpPr>
          <p:cNvPr id="1354" name="Google Shape;1354;p48"/>
          <p:cNvSpPr/>
          <p:nvPr/>
        </p:nvSpPr>
        <p:spPr>
          <a:xfrm rot="5400000">
            <a:off x="702505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5" name="Google Shape;1355;p48"/>
          <p:cNvPicPr preferRelativeResize="0"/>
          <p:nvPr/>
        </p:nvPicPr>
        <p:blipFill rotWithShape="1">
          <a:blip r:embed="rId3">
            <a:alphaModFix/>
          </a:blip>
          <a:srcRect b="0" l="0" r="53410" t="0"/>
          <a:stretch/>
        </p:blipFill>
        <p:spPr>
          <a:xfrm>
            <a:off x="0" y="1094800"/>
            <a:ext cx="4334624" cy="2856075"/>
          </a:xfrm>
          <a:prstGeom prst="rect">
            <a:avLst/>
          </a:prstGeom>
          <a:noFill/>
          <a:ln>
            <a:noFill/>
          </a:ln>
        </p:spPr>
      </p:pic>
      <p:pic>
        <p:nvPicPr>
          <p:cNvPr id="1356" name="Google Shape;1356;p48"/>
          <p:cNvPicPr preferRelativeResize="0"/>
          <p:nvPr/>
        </p:nvPicPr>
        <p:blipFill rotWithShape="1">
          <a:blip r:embed="rId3">
            <a:alphaModFix/>
          </a:blip>
          <a:srcRect b="0" l="46672" r="0" t="0"/>
          <a:stretch/>
        </p:blipFill>
        <p:spPr>
          <a:xfrm>
            <a:off x="4409325" y="1094800"/>
            <a:ext cx="4734675" cy="2856075"/>
          </a:xfrm>
          <a:prstGeom prst="rect">
            <a:avLst/>
          </a:prstGeom>
          <a:noFill/>
          <a:ln>
            <a:noFill/>
          </a:ln>
        </p:spPr>
      </p:pic>
      <p:sp>
        <p:nvSpPr>
          <p:cNvPr id="1357" name="Google Shape;1357;p48"/>
          <p:cNvSpPr txBox="1"/>
          <p:nvPr/>
        </p:nvSpPr>
        <p:spPr>
          <a:xfrm>
            <a:off x="-185550" y="3694350"/>
            <a:ext cx="9482100" cy="1449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Limited data points for online men’s category sales in 2020 resulted in insignificant coefficients</a:t>
            </a:r>
            <a:endParaRPr sz="1200">
              <a:latin typeface="Poppins"/>
              <a:ea typeface="Poppins"/>
              <a:cs typeface="Poppins"/>
              <a:sym typeface="Poppins"/>
            </a:endParaRPr>
          </a:p>
          <a:p>
            <a:pPr indent="0" lvl="0" marL="45720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North east, Midwest and South  : Higher disposable incomes and population density combined with covid anxiety might explain the less price sensitivity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304800" lvl="0" marL="457200" rtl="0" algn="l">
              <a:spcBef>
                <a:spcPts val="0"/>
              </a:spcBef>
              <a:spcAft>
                <a:spcPts val="0"/>
              </a:spcAft>
              <a:buSzPts val="1200"/>
              <a:buFont typeface="Poppins"/>
              <a:buChar char="●"/>
            </a:pPr>
            <a:r>
              <a:rPr lang="en" sz="1200">
                <a:latin typeface="Poppins"/>
                <a:ea typeface="Poppins"/>
                <a:cs typeface="Poppins"/>
                <a:sym typeface="Poppins"/>
              </a:rPr>
              <a:t>Southeast and West : Negative price elasticities indicate higher price sensitivities and possible brand loyalty issues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a:p>
            <a:pPr indent="0" lvl="0" marL="0" rtl="0" algn="l">
              <a:spcBef>
                <a:spcPts val="0"/>
              </a:spcBef>
              <a:spcAft>
                <a:spcPts val="0"/>
              </a:spcAft>
              <a:buNone/>
            </a:pPr>
            <a:r>
              <a:t/>
            </a:r>
            <a:endParaRPr sz="12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9"/>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Monthly</a:t>
            </a:r>
            <a:r>
              <a:rPr lang="en">
                <a:solidFill>
                  <a:schemeClr val="lt1"/>
                </a:solidFill>
              </a:rPr>
              <a:t> </a:t>
            </a:r>
            <a:r>
              <a:rPr lang="en">
                <a:solidFill>
                  <a:schemeClr val="lt1"/>
                </a:solidFill>
              </a:rPr>
              <a:t>Price Elasticities</a:t>
            </a:r>
            <a:endParaRPr>
              <a:solidFill>
                <a:schemeClr val="lt1"/>
              </a:solidFill>
            </a:endParaRPr>
          </a:p>
          <a:p>
            <a:pPr indent="0" lvl="0" marL="0" rtl="0" algn="l">
              <a:spcBef>
                <a:spcPts val="0"/>
              </a:spcBef>
              <a:spcAft>
                <a:spcPts val="0"/>
              </a:spcAft>
              <a:buNone/>
            </a:pPr>
            <a:r>
              <a:rPr lang="en">
                <a:solidFill>
                  <a:schemeClr val="lt1"/>
                </a:solidFill>
              </a:rPr>
              <a:t> </a:t>
            </a:r>
            <a:r>
              <a:rPr lang="en" sz="2500">
                <a:solidFill>
                  <a:schemeClr val="lt1"/>
                </a:solidFill>
              </a:rPr>
              <a:t>(using Hierarchical Bayes)</a:t>
            </a:r>
            <a:endParaRPr sz="2500">
              <a:solidFill>
                <a:schemeClr val="lt1"/>
              </a:solidFill>
            </a:endParaRPr>
          </a:p>
          <a:p>
            <a:pPr indent="0" lvl="0" marL="0" rtl="0" algn="l">
              <a:spcBef>
                <a:spcPts val="0"/>
              </a:spcBef>
              <a:spcAft>
                <a:spcPts val="0"/>
              </a:spcAft>
              <a:buNone/>
            </a:pPr>
            <a:r>
              <a:t/>
            </a:r>
            <a:endParaRPr/>
          </a:p>
        </p:txBody>
      </p:sp>
      <p:sp>
        <p:nvSpPr>
          <p:cNvPr id="1363" name="Google Shape;1363;p49"/>
          <p:cNvSpPr/>
          <p:nvPr/>
        </p:nvSpPr>
        <p:spPr>
          <a:xfrm rot="5400000">
            <a:off x="7025050" y="-52305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9"/>
          <p:cNvSpPr txBox="1"/>
          <p:nvPr/>
        </p:nvSpPr>
        <p:spPr>
          <a:xfrm>
            <a:off x="3962075" y="3922950"/>
            <a:ext cx="4966800" cy="12291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Poppins"/>
              <a:buChar char="●"/>
            </a:pPr>
            <a:r>
              <a:rPr lang="en" sz="1200">
                <a:latin typeface="Poppins"/>
                <a:ea typeface="Poppins"/>
                <a:cs typeface="Poppins"/>
                <a:sym typeface="Poppins"/>
              </a:rPr>
              <a:t>Hierarchical Bayes model suggests that for online sales channel the demand was mostly inelastic for 2021.</a:t>
            </a:r>
            <a:endParaRPr sz="1200">
              <a:latin typeface="Poppins"/>
              <a:ea typeface="Poppins"/>
              <a:cs typeface="Poppins"/>
              <a:sym typeface="Poppins"/>
            </a:endParaRPr>
          </a:p>
          <a:p>
            <a:pPr indent="0" lvl="0" marL="0" rtl="0" algn="just">
              <a:spcBef>
                <a:spcPts val="0"/>
              </a:spcBef>
              <a:spcAft>
                <a:spcPts val="0"/>
              </a:spcAft>
              <a:buNone/>
            </a:pPr>
            <a:r>
              <a:t/>
            </a:r>
            <a:endParaRPr sz="1200">
              <a:latin typeface="Poppins"/>
              <a:ea typeface="Poppins"/>
              <a:cs typeface="Poppins"/>
              <a:sym typeface="Poppins"/>
            </a:endParaRPr>
          </a:p>
          <a:p>
            <a:pPr indent="-304800" lvl="0" marL="457200" rtl="0" algn="just">
              <a:spcBef>
                <a:spcPts val="0"/>
              </a:spcBef>
              <a:spcAft>
                <a:spcPts val="0"/>
              </a:spcAft>
              <a:buSzPts val="1200"/>
              <a:buFont typeface="Poppins"/>
              <a:buChar char="●"/>
            </a:pPr>
            <a:r>
              <a:rPr lang="en" sz="1200">
                <a:latin typeface="Poppins"/>
                <a:ea typeface="Poppins"/>
                <a:cs typeface="Poppins"/>
                <a:sym typeface="Poppins"/>
              </a:rPr>
              <a:t>In 2020, price elasticity fluctuated from mostly positive in the first half to negative in the second half.</a:t>
            </a:r>
            <a:endParaRPr sz="1200">
              <a:latin typeface="Poppins"/>
              <a:ea typeface="Poppins"/>
              <a:cs typeface="Poppins"/>
              <a:sym typeface="Poppins"/>
            </a:endParaRPr>
          </a:p>
        </p:txBody>
      </p:sp>
      <p:grpSp>
        <p:nvGrpSpPr>
          <p:cNvPr id="1365" name="Google Shape;1365;p49"/>
          <p:cNvGrpSpPr/>
          <p:nvPr/>
        </p:nvGrpSpPr>
        <p:grpSpPr>
          <a:xfrm>
            <a:off x="428450" y="1644325"/>
            <a:ext cx="1325150" cy="3163675"/>
            <a:chOff x="72125" y="1284450"/>
            <a:chExt cx="1325150" cy="3163675"/>
          </a:xfrm>
        </p:grpSpPr>
        <p:pic>
          <p:nvPicPr>
            <p:cNvPr id="1366" name="Google Shape;1366;p49"/>
            <p:cNvPicPr preferRelativeResize="0"/>
            <p:nvPr/>
          </p:nvPicPr>
          <p:blipFill rotWithShape="1">
            <a:blip r:embed="rId3">
              <a:alphaModFix/>
            </a:blip>
            <a:srcRect b="0" l="39734" r="17187" t="1302"/>
            <a:stretch/>
          </p:blipFill>
          <p:spPr>
            <a:xfrm>
              <a:off x="72125" y="1533700"/>
              <a:ext cx="1325150" cy="2914425"/>
            </a:xfrm>
            <a:prstGeom prst="rect">
              <a:avLst/>
            </a:prstGeom>
            <a:noFill/>
            <a:ln>
              <a:noFill/>
            </a:ln>
          </p:spPr>
        </p:pic>
        <p:sp>
          <p:nvSpPr>
            <p:cNvPr id="1367" name="Google Shape;1367;p49"/>
            <p:cNvSpPr txBox="1"/>
            <p:nvPr/>
          </p:nvSpPr>
          <p:spPr>
            <a:xfrm>
              <a:off x="72125" y="1284450"/>
              <a:ext cx="568500" cy="4617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Month</a:t>
              </a:r>
              <a:endParaRPr b="1" sz="900">
                <a:solidFill>
                  <a:schemeClr val="lt1"/>
                </a:solidFill>
                <a:latin typeface="Poppins"/>
                <a:ea typeface="Poppins"/>
                <a:cs typeface="Poppins"/>
                <a:sym typeface="Poppins"/>
              </a:endParaRPr>
            </a:p>
            <a:p>
              <a:pPr indent="0" lvl="0" marL="0" rtl="0" algn="ctr">
                <a:spcBef>
                  <a:spcPts val="0"/>
                </a:spcBef>
                <a:spcAft>
                  <a:spcPts val="0"/>
                </a:spcAft>
                <a:buNone/>
              </a:pPr>
              <a:r>
                <a:rPr b="1" lang="en" sz="900">
                  <a:solidFill>
                    <a:schemeClr val="lt1"/>
                  </a:solidFill>
                  <a:latin typeface="Poppins"/>
                  <a:ea typeface="Poppins"/>
                  <a:cs typeface="Poppins"/>
                  <a:sym typeface="Poppins"/>
                </a:rPr>
                <a:t>Year</a:t>
              </a:r>
              <a:endParaRPr b="1" sz="900">
                <a:solidFill>
                  <a:schemeClr val="lt1"/>
                </a:solidFill>
                <a:latin typeface="Poppins"/>
                <a:ea typeface="Poppins"/>
                <a:cs typeface="Poppins"/>
                <a:sym typeface="Poppins"/>
              </a:endParaRPr>
            </a:p>
          </p:txBody>
        </p:sp>
      </p:grpSp>
      <p:grpSp>
        <p:nvGrpSpPr>
          <p:cNvPr id="1368" name="Google Shape;1368;p49"/>
          <p:cNvGrpSpPr/>
          <p:nvPr/>
        </p:nvGrpSpPr>
        <p:grpSpPr>
          <a:xfrm>
            <a:off x="2148100" y="1660675"/>
            <a:ext cx="1325151" cy="3130925"/>
            <a:chOff x="2053979" y="1697678"/>
            <a:chExt cx="1305568" cy="3084655"/>
          </a:xfrm>
        </p:grpSpPr>
        <p:pic>
          <p:nvPicPr>
            <p:cNvPr id="1369" name="Google Shape;1369;p49"/>
            <p:cNvPicPr preferRelativeResize="0"/>
            <p:nvPr/>
          </p:nvPicPr>
          <p:blipFill rotWithShape="1">
            <a:blip r:embed="rId4">
              <a:alphaModFix/>
            </a:blip>
            <a:srcRect b="2123" l="30421" r="15058" t="1341"/>
            <a:stretch/>
          </p:blipFill>
          <p:spPr>
            <a:xfrm>
              <a:off x="2053980" y="1933860"/>
              <a:ext cx="1305567" cy="2848473"/>
            </a:xfrm>
            <a:prstGeom prst="rect">
              <a:avLst/>
            </a:prstGeom>
            <a:noFill/>
            <a:ln>
              <a:noFill/>
            </a:ln>
          </p:spPr>
        </p:pic>
        <p:sp>
          <p:nvSpPr>
            <p:cNvPr id="1370" name="Google Shape;1370;p49"/>
            <p:cNvSpPr txBox="1"/>
            <p:nvPr/>
          </p:nvSpPr>
          <p:spPr>
            <a:xfrm>
              <a:off x="2053979" y="1697678"/>
              <a:ext cx="595800" cy="4548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Month</a:t>
              </a:r>
              <a:endParaRPr b="1" sz="900">
                <a:solidFill>
                  <a:schemeClr val="lt1"/>
                </a:solidFill>
                <a:latin typeface="Poppins"/>
                <a:ea typeface="Poppins"/>
                <a:cs typeface="Poppins"/>
                <a:sym typeface="Poppins"/>
              </a:endParaRPr>
            </a:p>
            <a:p>
              <a:pPr indent="0" lvl="0" marL="0" rtl="0" algn="ctr">
                <a:spcBef>
                  <a:spcPts val="0"/>
                </a:spcBef>
                <a:spcAft>
                  <a:spcPts val="0"/>
                </a:spcAft>
                <a:buNone/>
              </a:pPr>
              <a:r>
                <a:rPr b="1" lang="en" sz="900">
                  <a:solidFill>
                    <a:schemeClr val="lt1"/>
                  </a:solidFill>
                  <a:latin typeface="Poppins"/>
                  <a:ea typeface="Poppins"/>
                  <a:cs typeface="Poppins"/>
                  <a:sym typeface="Poppins"/>
                </a:rPr>
                <a:t>Year</a:t>
              </a:r>
              <a:endParaRPr b="1" sz="900">
                <a:solidFill>
                  <a:schemeClr val="lt1"/>
                </a:solidFill>
                <a:latin typeface="Poppins"/>
                <a:ea typeface="Poppins"/>
                <a:cs typeface="Poppins"/>
                <a:sym typeface="Poppins"/>
              </a:endParaRPr>
            </a:p>
          </p:txBody>
        </p:sp>
      </p:grpSp>
      <p:sp>
        <p:nvSpPr>
          <p:cNvPr id="1371" name="Google Shape;1371;p49"/>
          <p:cNvSpPr txBox="1"/>
          <p:nvPr>
            <p:ph idx="4294967295" type="subTitle"/>
          </p:nvPr>
        </p:nvSpPr>
        <p:spPr>
          <a:xfrm>
            <a:off x="428450" y="1198375"/>
            <a:ext cx="1641000" cy="430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5"/>
                </a:solidFill>
                <a:latin typeface="Poppins"/>
                <a:ea typeface="Poppins"/>
                <a:cs typeface="Poppins"/>
                <a:sym typeface="Poppins"/>
              </a:rPr>
              <a:t>/ </a:t>
            </a:r>
            <a:r>
              <a:rPr b="1" lang="en" sz="1700">
                <a:solidFill>
                  <a:schemeClr val="dk1"/>
                </a:solidFill>
                <a:latin typeface="Poppins"/>
                <a:ea typeface="Poppins"/>
                <a:cs typeface="Poppins"/>
                <a:sym typeface="Poppins"/>
              </a:rPr>
              <a:t>2020</a:t>
            </a:r>
            <a:endParaRPr b="1" sz="1700">
              <a:solidFill>
                <a:schemeClr val="dk1"/>
              </a:solidFill>
              <a:latin typeface="Poppins"/>
              <a:ea typeface="Poppins"/>
              <a:cs typeface="Poppins"/>
              <a:sym typeface="Poppins"/>
            </a:endParaRPr>
          </a:p>
        </p:txBody>
      </p:sp>
      <p:sp>
        <p:nvSpPr>
          <p:cNvPr id="1372" name="Google Shape;1372;p49"/>
          <p:cNvSpPr txBox="1"/>
          <p:nvPr>
            <p:ph idx="4294967295" type="subTitle"/>
          </p:nvPr>
        </p:nvSpPr>
        <p:spPr>
          <a:xfrm>
            <a:off x="2202338" y="1198375"/>
            <a:ext cx="1641000" cy="4305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accent5"/>
                </a:solidFill>
                <a:latin typeface="Poppins"/>
                <a:ea typeface="Poppins"/>
                <a:cs typeface="Poppins"/>
                <a:sym typeface="Poppins"/>
              </a:rPr>
              <a:t>/ </a:t>
            </a:r>
            <a:r>
              <a:rPr b="1" lang="en" sz="1700">
                <a:solidFill>
                  <a:schemeClr val="dk1"/>
                </a:solidFill>
                <a:latin typeface="Poppins"/>
                <a:ea typeface="Poppins"/>
                <a:cs typeface="Poppins"/>
                <a:sym typeface="Poppins"/>
              </a:rPr>
              <a:t>2021</a:t>
            </a:r>
            <a:endParaRPr b="1" sz="1700">
              <a:solidFill>
                <a:schemeClr val="dk1"/>
              </a:solidFill>
              <a:latin typeface="Poppins"/>
              <a:ea typeface="Poppins"/>
              <a:cs typeface="Poppins"/>
              <a:sym typeface="Poppins"/>
            </a:endParaRPr>
          </a:p>
        </p:txBody>
      </p:sp>
      <p:grpSp>
        <p:nvGrpSpPr>
          <p:cNvPr id="1373" name="Google Shape;1373;p49"/>
          <p:cNvGrpSpPr/>
          <p:nvPr/>
        </p:nvGrpSpPr>
        <p:grpSpPr>
          <a:xfrm>
            <a:off x="3981025" y="1300226"/>
            <a:ext cx="4966902" cy="2622807"/>
            <a:chOff x="4142149" y="1345850"/>
            <a:chExt cx="4804974" cy="2537300"/>
          </a:xfrm>
        </p:grpSpPr>
        <p:pic>
          <p:nvPicPr>
            <p:cNvPr id="1374" name="Google Shape;1374;p49"/>
            <p:cNvPicPr preferRelativeResize="0"/>
            <p:nvPr/>
          </p:nvPicPr>
          <p:blipFill>
            <a:blip r:embed="rId5">
              <a:alphaModFix/>
            </a:blip>
            <a:stretch>
              <a:fillRect/>
            </a:stretch>
          </p:blipFill>
          <p:spPr>
            <a:xfrm>
              <a:off x="4142149" y="1345850"/>
              <a:ext cx="4804974" cy="2537300"/>
            </a:xfrm>
            <a:prstGeom prst="rect">
              <a:avLst/>
            </a:prstGeom>
            <a:noFill/>
            <a:ln>
              <a:noFill/>
            </a:ln>
          </p:spPr>
        </p:pic>
        <p:sp>
          <p:nvSpPr>
            <p:cNvPr id="1375" name="Google Shape;1375;p49"/>
            <p:cNvSpPr txBox="1"/>
            <p:nvPr/>
          </p:nvSpPr>
          <p:spPr>
            <a:xfrm>
              <a:off x="4665300" y="1368650"/>
              <a:ext cx="3758700" cy="3426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Monthly Price Elasticities</a:t>
              </a:r>
              <a:endParaRPr b="1" sz="1100">
                <a:solidFill>
                  <a:schemeClr val="dk1"/>
                </a:solidFill>
                <a:latin typeface="Poppins"/>
                <a:ea typeface="Poppins"/>
                <a:cs typeface="Poppins"/>
                <a:sym typeface="Poppins"/>
              </a:endParaRPr>
            </a:p>
          </p:txBody>
        </p:sp>
      </p:grpSp>
      <p:pic>
        <p:nvPicPr>
          <p:cNvPr id="1376" name="Google Shape;1376;p49"/>
          <p:cNvPicPr preferRelativeResize="0"/>
          <p:nvPr/>
        </p:nvPicPr>
        <p:blipFill rotWithShape="1">
          <a:blip r:embed="rId3">
            <a:alphaModFix/>
          </a:blip>
          <a:srcRect b="0" l="77352" r="1578" t="1302"/>
          <a:stretch/>
        </p:blipFill>
        <p:spPr>
          <a:xfrm>
            <a:off x="1175387" y="1893575"/>
            <a:ext cx="648125" cy="2914425"/>
          </a:xfrm>
          <a:prstGeom prst="rect">
            <a:avLst/>
          </a:prstGeom>
          <a:noFill/>
          <a:ln>
            <a:noFill/>
          </a:ln>
        </p:spPr>
      </p:pic>
      <p:sp>
        <p:nvSpPr>
          <p:cNvPr id="1377" name="Google Shape;1377;p49"/>
          <p:cNvSpPr txBox="1"/>
          <p:nvPr/>
        </p:nvSpPr>
        <p:spPr>
          <a:xfrm>
            <a:off x="960125" y="1645300"/>
            <a:ext cx="863400" cy="4617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Price Elasticities</a:t>
            </a:r>
            <a:endParaRPr b="1" sz="900">
              <a:solidFill>
                <a:schemeClr val="lt1"/>
              </a:solidFill>
              <a:latin typeface="Poppins"/>
              <a:ea typeface="Poppins"/>
              <a:cs typeface="Poppins"/>
              <a:sym typeface="Poppins"/>
            </a:endParaRPr>
          </a:p>
        </p:txBody>
      </p:sp>
      <p:pic>
        <p:nvPicPr>
          <p:cNvPr id="1378" name="Google Shape;1378;p49"/>
          <p:cNvPicPr preferRelativeResize="0"/>
          <p:nvPr/>
        </p:nvPicPr>
        <p:blipFill rotWithShape="1">
          <a:blip r:embed="rId4">
            <a:alphaModFix/>
          </a:blip>
          <a:srcRect b="2123" l="68476" r="2059" t="1341"/>
          <a:stretch/>
        </p:blipFill>
        <p:spPr>
          <a:xfrm>
            <a:off x="2857813" y="1905200"/>
            <a:ext cx="716125" cy="2891175"/>
          </a:xfrm>
          <a:prstGeom prst="rect">
            <a:avLst/>
          </a:prstGeom>
          <a:noFill/>
          <a:ln>
            <a:noFill/>
          </a:ln>
        </p:spPr>
      </p:pic>
      <p:sp>
        <p:nvSpPr>
          <p:cNvPr id="1379" name="Google Shape;1379;p49"/>
          <p:cNvSpPr txBox="1"/>
          <p:nvPr/>
        </p:nvSpPr>
        <p:spPr>
          <a:xfrm>
            <a:off x="2752850" y="1660675"/>
            <a:ext cx="821100" cy="4617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Poppins"/>
                <a:ea typeface="Poppins"/>
                <a:cs typeface="Poppins"/>
                <a:sym typeface="Poppins"/>
              </a:rPr>
              <a:t>Price Elasticities</a:t>
            </a:r>
            <a:endParaRPr b="1" sz="900">
              <a:solidFill>
                <a:schemeClr val="lt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0"/>
          <p:cNvSpPr txBox="1"/>
          <p:nvPr>
            <p:ph type="title"/>
          </p:nvPr>
        </p:nvSpPr>
        <p:spPr>
          <a:xfrm>
            <a:off x="720000" y="3606411"/>
            <a:ext cx="4072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rPr lang="en"/>
              <a:t>&amp; Suggestion</a:t>
            </a:r>
            <a:endParaRPr/>
          </a:p>
        </p:txBody>
      </p:sp>
      <p:sp>
        <p:nvSpPr>
          <p:cNvPr id="1385" name="Google Shape;1385;p50"/>
          <p:cNvSpPr txBox="1"/>
          <p:nvPr>
            <p:ph idx="2" type="title"/>
          </p:nvPr>
        </p:nvSpPr>
        <p:spPr>
          <a:xfrm>
            <a:off x="615500" y="2409871"/>
            <a:ext cx="4355100" cy="104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pic>
        <p:nvPicPr>
          <p:cNvPr id="1386" name="Google Shape;1386;p50"/>
          <p:cNvPicPr preferRelativeResize="0"/>
          <p:nvPr/>
        </p:nvPicPr>
        <p:blipFill rotWithShape="1">
          <a:blip r:embed="rId3">
            <a:alphaModFix/>
          </a:blip>
          <a:srcRect b="0" l="9360" r="34383" t="0"/>
          <a:stretch/>
        </p:blipFill>
        <p:spPr>
          <a:xfrm flipH="1">
            <a:off x="5017759" y="764985"/>
            <a:ext cx="3360000" cy="3360000"/>
          </a:xfrm>
          <a:prstGeom prst="ellipse">
            <a:avLst/>
          </a:prstGeom>
          <a:noFill/>
          <a:ln>
            <a:noFill/>
          </a:ln>
        </p:spPr>
      </p:pic>
      <p:grpSp>
        <p:nvGrpSpPr>
          <p:cNvPr id="1387" name="Google Shape;1387;p50"/>
          <p:cNvGrpSpPr/>
          <p:nvPr/>
        </p:nvGrpSpPr>
        <p:grpSpPr>
          <a:xfrm>
            <a:off x="5017748" y="3261047"/>
            <a:ext cx="1422159" cy="1282456"/>
            <a:chOff x="905425" y="238125"/>
            <a:chExt cx="5807100" cy="5236650"/>
          </a:xfrm>
        </p:grpSpPr>
        <p:sp>
          <p:nvSpPr>
            <p:cNvPr id="1388" name="Google Shape;1388;p50"/>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0"/>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0"/>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0"/>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0"/>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0"/>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0"/>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0"/>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0"/>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0"/>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0"/>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0"/>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0"/>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0"/>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0"/>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0"/>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0"/>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0"/>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0"/>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0"/>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0"/>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0"/>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0"/>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0"/>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0"/>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0"/>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51"/>
          <p:cNvSpPr txBox="1"/>
          <p:nvPr>
            <p:ph type="title"/>
          </p:nvPr>
        </p:nvSpPr>
        <p:spPr>
          <a:xfrm>
            <a:off x="624375" y="27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Summary of the findings </a:t>
            </a:r>
            <a:endParaRPr/>
          </a:p>
        </p:txBody>
      </p:sp>
      <p:sp>
        <p:nvSpPr>
          <p:cNvPr id="1419" name="Google Shape;1419;p51"/>
          <p:cNvSpPr txBox="1"/>
          <p:nvPr>
            <p:ph idx="13" type="subTitle"/>
          </p:nvPr>
        </p:nvSpPr>
        <p:spPr>
          <a:xfrm>
            <a:off x="167425" y="2001700"/>
            <a:ext cx="15063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 </a:t>
            </a:r>
            <a:r>
              <a:rPr lang="en" sz="1800"/>
              <a:t>Channel</a:t>
            </a:r>
            <a:endParaRPr sz="1800"/>
          </a:p>
        </p:txBody>
      </p:sp>
      <p:sp>
        <p:nvSpPr>
          <p:cNvPr id="1420" name="Google Shape;1420;p51"/>
          <p:cNvSpPr txBox="1"/>
          <p:nvPr>
            <p:ph idx="14" type="subTitle"/>
          </p:nvPr>
        </p:nvSpPr>
        <p:spPr>
          <a:xfrm>
            <a:off x="167500" y="2987200"/>
            <a:ext cx="1506300" cy="7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 </a:t>
            </a:r>
            <a:r>
              <a:rPr lang="en" sz="1800"/>
              <a:t>Category</a:t>
            </a:r>
            <a:endParaRPr sz="1800"/>
          </a:p>
        </p:txBody>
      </p:sp>
      <p:sp>
        <p:nvSpPr>
          <p:cNvPr id="1421" name="Google Shape;1421;p51"/>
          <p:cNvSpPr txBox="1"/>
          <p:nvPr>
            <p:ph idx="15" type="subTitle"/>
          </p:nvPr>
        </p:nvSpPr>
        <p:spPr>
          <a:xfrm>
            <a:off x="167425" y="3845525"/>
            <a:ext cx="1506300" cy="71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rPr>
              <a:t>/ </a:t>
            </a:r>
            <a:r>
              <a:rPr lang="en" sz="1800"/>
              <a:t>Region</a:t>
            </a:r>
            <a:endParaRPr sz="1800"/>
          </a:p>
        </p:txBody>
      </p:sp>
      <p:sp>
        <p:nvSpPr>
          <p:cNvPr id="1422" name="Google Shape;1422;p51"/>
          <p:cNvSpPr txBox="1"/>
          <p:nvPr>
            <p:ph idx="13" type="subTitle"/>
          </p:nvPr>
        </p:nvSpPr>
        <p:spPr>
          <a:xfrm>
            <a:off x="167425" y="1317350"/>
            <a:ext cx="2419800" cy="5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 Sales Strategy </a:t>
            </a:r>
            <a:endParaRPr sz="1400"/>
          </a:p>
        </p:txBody>
      </p:sp>
      <p:sp>
        <p:nvSpPr>
          <p:cNvPr id="1423" name="Google Shape;1423;p51"/>
          <p:cNvSpPr txBox="1"/>
          <p:nvPr>
            <p:ph idx="7" type="subTitle"/>
          </p:nvPr>
        </p:nvSpPr>
        <p:spPr>
          <a:xfrm>
            <a:off x="1673800" y="2001700"/>
            <a:ext cx="7334700" cy="7446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oppins"/>
                <a:ea typeface="Poppins"/>
                <a:cs typeface="Poppins"/>
                <a:sym typeface="Poppins"/>
              </a:rPr>
              <a:t>Ensure competitive pricing in the online channel due to the distinctive price sensitive behavior observed in this domain </a:t>
            </a:r>
            <a:endParaRPr>
              <a:latin typeface="Poppins"/>
              <a:ea typeface="Poppins"/>
              <a:cs typeface="Poppins"/>
              <a:sym typeface="Poppins"/>
            </a:endParaRPr>
          </a:p>
        </p:txBody>
      </p:sp>
      <p:sp>
        <p:nvSpPr>
          <p:cNvPr id="1424" name="Google Shape;1424;p51"/>
          <p:cNvSpPr txBox="1"/>
          <p:nvPr>
            <p:ph idx="7" type="subTitle"/>
          </p:nvPr>
        </p:nvSpPr>
        <p:spPr>
          <a:xfrm>
            <a:off x="1673800" y="2987200"/>
            <a:ext cx="7334700" cy="710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Price increases in the men’s product categories negatively impact the sales volume - targeted promotional offers to </a:t>
            </a:r>
            <a:r>
              <a:rPr lang="en">
                <a:latin typeface="Poppins"/>
                <a:ea typeface="Poppins"/>
                <a:cs typeface="Poppins"/>
                <a:sym typeface="Poppins"/>
              </a:rPr>
              <a:t>offset sales decrease</a:t>
            </a:r>
            <a:endParaRPr>
              <a:latin typeface="Poppins"/>
              <a:ea typeface="Poppins"/>
              <a:cs typeface="Poppins"/>
              <a:sym typeface="Poppins"/>
            </a:endParaRPr>
          </a:p>
        </p:txBody>
      </p:sp>
      <p:sp>
        <p:nvSpPr>
          <p:cNvPr id="1425" name="Google Shape;1425;p51"/>
          <p:cNvSpPr txBox="1"/>
          <p:nvPr>
            <p:ph idx="7" type="subTitle"/>
          </p:nvPr>
        </p:nvSpPr>
        <p:spPr>
          <a:xfrm>
            <a:off x="1673800" y="3845525"/>
            <a:ext cx="7334700" cy="710400"/>
          </a:xfrm>
          <a:prstGeom prst="rect">
            <a:avLst/>
          </a:prstGeom>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Prioritize high margin sales in regions with low price </a:t>
            </a:r>
            <a:r>
              <a:rPr lang="en">
                <a:latin typeface="Poppins"/>
                <a:ea typeface="Poppins"/>
                <a:cs typeface="Poppins"/>
                <a:sym typeface="Poppins"/>
              </a:rPr>
              <a:t>sensitivity</a:t>
            </a:r>
            <a:r>
              <a:rPr lang="en">
                <a:latin typeface="Poppins"/>
                <a:ea typeface="Poppins"/>
                <a:cs typeface="Poppins"/>
                <a:sym typeface="Poppins"/>
              </a:rPr>
              <a:t> - Northeast, South and Southeast</a:t>
            </a:r>
            <a:endParaRPr>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9" name="Shape 1429"/>
        <p:cNvGrpSpPr/>
        <p:nvPr/>
      </p:nvGrpSpPr>
      <p:grpSpPr>
        <a:xfrm>
          <a:off x="0" y="0"/>
          <a:ext cx="0" cy="0"/>
          <a:chOff x="0" y="0"/>
          <a:chExt cx="0" cy="0"/>
        </a:xfrm>
      </p:grpSpPr>
      <p:sp>
        <p:nvSpPr>
          <p:cNvPr id="1430" name="Google Shape;1430;p52"/>
          <p:cNvSpPr txBox="1"/>
          <p:nvPr>
            <p:ph idx="2" type="subTitle"/>
          </p:nvPr>
        </p:nvSpPr>
        <p:spPr>
          <a:xfrm>
            <a:off x="3914925" y="1552700"/>
            <a:ext cx="4511400" cy="473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DO YOU HAVE </a:t>
            </a:r>
            <a:r>
              <a:rPr lang="en">
                <a:solidFill>
                  <a:schemeClr val="lt2"/>
                </a:solidFill>
              </a:rPr>
              <a:t>ANY QUESTIONS?</a:t>
            </a:r>
            <a:endParaRPr>
              <a:solidFill>
                <a:schemeClr val="lt2"/>
              </a:solidFill>
            </a:endParaRPr>
          </a:p>
        </p:txBody>
      </p:sp>
      <p:sp>
        <p:nvSpPr>
          <p:cNvPr id="1431" name="Google Shape;1431;p52"/>
          <p:cNvSpPr txBox="1"/>
          <p:nvPr>
            <p:ph type="ctrTitle"/>
          </p:nvPr>
        </p:nvSpPr>
        <p:spPr>
          <a:xfrm>
            <a:off x="4578900" y="621975"/>
            <a:ext cx="3847200" cy="943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1432" name="Google Shape;1432;p52"/>
          <p:cNvGrpSpPr/>
          <p:nvPr/>
        </p:nvGrpSpPr>
        <p:grpSpPr>
          <a:xfrm flipH="1">
            <a:off x="2398747" y="3616472"/>
            <a:ext cx="1422159" cy="1282456"/>
            <a:chOff x="905425" y="238125"/>
            <a:chExt cx="5807100" cy="5236650"/>
          </a:xfrm>
        </p:grpSpPr>
        <p:sp>
          <p:nvSpPr>
            <p:cNvPr id="1433" name="Google Shape;1433;p5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9" name="Google Shape;1459;p52"/>
          <p:cNvPicPr preferRelativeResize="0"/>
          <p:nvPr/>
        </p:nvPicPr>
        <p:blipFill rotWithShape="1">
          <a:blip r:embed="rId3">
            <a:alphaModFix/>
          </a:blip>
          <a:srcRect b="0" l="44243" r="-489" t="0"/>
          <a:stretch/>
        </p:blipFill>
        <p:spPr>
          <a:xfrm>
            <a:off x="448200" y="1107300"/>
            <a:ext cx="3385500" cy="3386100"/>
          </a:xfrm>
          <a:prstGeom prst="ellipse">
            <a:avLst/>
          </a:prstGeom>
          <a:noFill/>
          <a:ln>
            <a:noFill/>
          </a:ln>
        </p:spPr>
      </p:pic>
      <p:sp>
        <p:nvSpPr>
          <p:cNvPr id="1460" name="Google Shape;1460;p52"/>
          <p:cNvSpPr/>
          <p:nvPr/>
        </p:nvSpPr>
        <p:spPr>
          <a:xfrm rot="3465396">
            <a:off x="456843" y="1116242"/>
            <a:ext cx="3368215" cy="3368215"/>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endParaRPr>
              <a:solidFill>
                <a:schemeClr val="lt2"/>
              </a:solidFill>
            </a:endParaRPr>
          </a:p>
        </p:txBody>
      </p:sp>
      <p:sp>
        <p:nvSpPr>
          <p:cNvPr id="1466" name="Google Shape;1466;p53"/>
          <p:cNvSpPr/>
          <p:nvPr/>
        </p:nvSpPr>
        <p:spPr>
          <a:xfrm flipH="1">
            <a:off x="8771882" y="54000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7" name="Google Shape;1467;p53"/>
          <p:cNvPicPr preferRelativeResize="0"/>
          <p:nvPr/>
        </p:nvPicPr>
        <p:blipFill>
          <a:blip r:embed="rId3">
            <a:alphaModFix/>
          </a:blip>
          <a:stretch>
            <a:fillRect/>
          </a:stretch>
        </p:blipFill>
        <p:spPr>
          <a:xfrm>
            <a:off x="146550" y="1126825"/>
            <a:ext cx="6508126" cy="3952900"/>
          </a:xfrm>
          <a:prstGeom prst="rect">
            <a:avLst/>
          </a:prstGeom>
          <a:noFill/>
          <a:ln>
            <a:noFill/>
          </a:ln>
        </p:spPr>
      </p:pic>
      <p:pic>
        <p:nvPicPr>
          <p:cNvPr id="1468" name="Google Shape;1468;p53"/>
          <p:cNvPicPr preferRelativeResize="0"/>
          <p:nvPr/>
        </p:nvPicPr>
        <p:blipFill>
          <a:blip r:embed="rId4">
            <a:alphaModFix/>
          </a:blip>
          <a:stretch>
            <a:fillRect/>
          </a:stretch>
        </p:blipFill>
        <p:spPr>
          <a:xfrm>
            <a:off x="6654675" y="2709050"/>
            <a:ext cx="2489324" cy="685800"/>
          </a:xfrm>
          <a:prstGeom prst="rect">
            <a:avLst/>
          </a:prstGeom>
          <a:noFill/>
          <a:ln>
            <a:noFill/>
          </a:ln>
        </p:spPr>
      </p:pic>
      <p:sp>
        <p:nvSpPr>
          <p:cNvPr id="1469" name="Google Shape;1469;p53"/>
          <p:cNvSpPr txBox="1"/>
          <p:nvPr/>
        </p:nvSpPr>
        <p:spPr>
          <a:xfrm>
            <a:off x="6654674" y="2297750"/>
            <a:ext cx="2489400" cy="411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Poppins"/>
                <a:ea typeface="Poppins"/>
                <a:cs typeface="Poppins"/>
                <a:sym typeface="Poppins"/>
              </a:rPr>
              <a:t>Multiple Linear Regression</a:t>
            </a:r>
            <a:endParaRPr b="1" sz="1300">
              <a:solidFill>
                <a:schemeClr val="lt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t>
            </a:r>
            <a:endParaRPr>
              <a:solidFill>
                <a:schemeClr val="lt2"/>
              </a:solidFill>
            </a:endParaRPr>
          </a:p>
        </p:txBody>
      </p:sp>
      <p:sp>
        <p:nvSpPr>
          <p:cNvPr id="1475" name="Google Shape;1475;p54"/>
          <p:cNvSpPr/>
          <p:nvPr/>
        </p:nvSpPr>
        <p:spPr>
          <a:xfrm flipH="1">
            <a:off x="8771882" y="540000"/>
            <a:ext cx="891000" cy="891000"/>
          </a:xfrm>
          <a:prstGeom prst="arc">
            <a:avLst>
              <a:gd fmla="val 16200000" name="adj1"/>
              <a:gd fmla="val 5375690" name="adj2"/>
            </a:avLst>
          </a:prstGeom>
          <a:noFill/>
          <a:ln cap="flat" cmpd="sng" w="2286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6" name="Google Shape;1476;p54"/>
          <p:cNvPicPr preferRelativeResize="0"/>
          <p:nvPr/>
        </p:nvPicPr>
        <p:blipFill>
          <a:blip r:embed="rId3">
            <a:alphaModFix/>
          </a:blip>
          <a:stretch>
            <a:fillRect/>
          </a:stretch>
        </p:blipFill>
        <p:spPr>
          <a:xfrm>
            <a:off x="152900" y="1092700"/>
            <a:ext cx="6397876" cy="3933399"/>
          </a:xfrm>
          <a:prstGeom prst="rect">
            <a:avLst/>
          </a:prstGeom>
          <a:noFill/>
          <a:ln>
            <a:noFill/>
          </a:ln>
        </p:spPr>
      </p:pic>
      <p:pic>
        <p:nvPicPr>
          <p:cNvPr id="1477" name="Google Shape;1477;p54"/>
          <p:cNvPicPr preferRelativeResize="0"/>
          <p:nvPr/>
        </p:nvPicPr>
        <p:blipFill>
          <a:blip r:embed="rId4">
            <a:alphaModFix/>
          </a:blip>
          <a:stretch>
            <a:fillRect/>
          </a:stretch>
        </p:blipFill>
        <p:spPr>
          <a:xfrm>
            <a:off x="6550775" y="2385675"/>
            <a:ext cx="2593225" cy="948000"/>
          </a:xfrm>
          <a:prstGeom prst="rect">
            <a:avLst/>
          </a:prstGeom>
          <a:noFill/>
          <a:ln>
            <a:noFill/>
          </a:ln>
        </p:spPr>
      </p:pic>
      <p:sp>
        <p:nvSpPr>
          <p:cNvPr id="1478" name="Google Shape;1478;p54"/>
          <p:cNvSpPr txBox="1"/>
          <p:nvPr/>
        </p:nvSpPr>
        <p:spPr>
          <a:xfrm>
            <a:off x="6550774" y="1974375"/>
            <a:ext cx="2593200" cy="411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Random Forest Regressor</a:t>
            </a:r>
            <a:endParaRPr b="1">
              <a:solidFill>
                <a:schemeClr val="lt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484" name="Google Shape;1484;p55"/>
          <p:cNvPicPr preferRelativeResize="0"/>
          <p:nvPr/>
        </p:nvPicPr>
        <p:blipFill rotWithShape="1">
          <a:blip r:embed="rId3">
            <a:alphaModFix/>
          </a:blip>
          <a:srcRect b="0" l="2009" r="14245" t="8197"/>
          <a:stretch/>
        </p:blipFill>
        <p:spPr>
          <a:xfrm>
            <a:off x="279575" y="1220775"/>
            <a:ext cx="5790600" cy="3755175"/>
          </a:xfrm>
          <a:prstGeom prst="rect">
            <a:avLst/>
          </a:prstGeom>
          <a:noFill/>
          <a:ln>
            <a:noFill/>
          </a:ln>
        </p:spPr>
      </p:pic>
      <p:sp>
        <p:nvSpPr>
          <p:cNvPr id="1485" name="Google Shape;1485;p55"/>
          <p:cNvSpPr txBox="1"/>
          <p:nvPr/>
        </p:nvSpPr>
        <p:spPr>
          <a:xfrm>
            <a:off x="6070176" y="1982450"/>
            <a:ext cx="2875200" cy="57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Poppins"/>
                <a:ea typeface="Poppins"/>
                <a:cs typeface="Poppins"/>
                <a:sym typeface="Poppins"/>
              </a:rPr>
              <a:t>Price Elasticity of Units Sold - </a:t>
            </a:r>
            <a:r>
              <a:rPr b="1" lang="en" sz="1500">
                <a:solidFill>
                  <a:schemeClr val="lt2"/>
                </a:solidFill>
                <a:latin typeface="Poppins"/>
                <a:ea typeface="Poppins"/>
                <a:cs typeface="Poppins"/>
                <a:sym typeface="Poppins"/>
              </a:rPr>
              <a:t>Online Channel Only</a:t>
            </a:r>
            <a:endParaRPr b="1" sz="1500">
              <a:solidFill>
                <a:schemeClr val="lt2"/>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56"/>
          <p:cNvSpPr txBox="1"/>
          <p:nvPr>
            <p:ph type="title"/>
          </p:nvPr>
        </p:nvSpPr>
        <p:spPr>
          <a:xfrm>
            <a:off x="720000" y="455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491" name="Google Shape;1491;p56"/>
          <p:cNvPicPr preferRelativeResize="0"/>
          <p:nvPr/>
        </p:nvPicPr>
        <p:blipFill>
          <a:blip r:embed="rId3">
            <a:alphaModFix/>
          </a:blip>
          <a:stretch>
            <a:fillRect/>
          </a:stretch>
        </p:blipFill>
        <p:spPr>
          <a:xfrm>
            <a:off x="152400" y="1170125"/>
            <a:ext cx="6962552" cy="3820975"/>
          </a:xfrm>
          <a:prstGeom prst="rect">
            <a:avLst/>
          </a:prstGeom>
          <a:noFill/>
          <a:ln>
            <a:noFill/>
          </a:ln>
        </p:spPr>
      </p:pic>
      <p:sp>
        <p:nvSpPr>
          <p:cNvPr id="1492" name="Google Shape;1492;p56"/>
          <p:cNvSpPr txBox="1"/>
          <p:nvPr/>
        </p:nvSpPr>
        <p:spPr>
          <a:xfrm>
            <a:off x="7086275" y="1961100"/>
            <a:ext cx="2007600" cy="89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Price Elasticity - </a:t>
            </a:r>
            <a:r>
              <a:rPr b="1" lang="en">
                <a:solidFill>
                  <a:schemeClr val="lt2"/>
                </a:solidFill>
                <a:latin typeface="Poppins"/>
                <a:ea typeface="Poppins"/>
                <a:cs typeface="Poppins"/>
                <a:sym typeface="Poppins"/>
              </a:rPr>
              <a:t>Online + Men’s Product Categories</a:t>
            </a:r>
            <a:endParaRPr b="1">
              <a:solidFill>
                <a:schemeClr val="lt2"/>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1" name="Shape 1031"/>
        <p:cNvGrpSpPr/>
        <p:nvPr/>
      </p:nvGrpSpPr>
      <p:grpSpPr>
        <a:xfrm>
          <a:off x="0" y="0"/>
          <a:ext cx="0" cy="0"/>
          <a:chOff x="0" y="0"/>
          <a:chExt cx="0" cy="0"/>
        </a:xfrm>
      </p:grpSpPr>
      <p:sp>
        <p:nvSpPr>
          <p:cNvPr id="1032" name="Google Shape;103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solidFill>
                <a:schemeClr val="lt2"/>
              </a:solidFill>
            </a:endParaRPr>
          </a:p>
        </p:txBody>
      </p:sp>
      <p:pic>
        <p:nvPicPr>
          <p:cNvPr id="1033" name="Google Shape;1033;p30"/>
          <p:cNvPicPr preferRelativeResize="0"/>
          <p:nvPr/>
        </p:nvPicPr>
        <p:blipFill rotWithShape="1">
          <a:blip r:embed="rId3">
            <a:alphaModFix/>
          </a:blip>
          <a:srcRect b="11322" l="24247" r="29933" t="18786"/>
          <a:stretch/>
        </p:blipFill>
        <p:spPr>
          <a:xfrm>
            <a:off x="579250" y="1811699"/>
            <a:ext cx="1897402" cy="1627949"/>
          </a:xfrm>
          <a:prstGeom prst="rect">
            <a:avLst/>
          </a:prstGeom>
          <a:noFill/>
          <a:ln>
            <a:noFill/>
          </a:ln>
        </p:spPr>
      </p:pic>
      <p:sp>
        <p:nvSpPr>
          <p:cNvPr id="1034" name="Google Shape;1034;p30"/>
          <p:cNvSpPr txBox="1"/>
          <p:nvPr/>
        </p:nvSpPr>
        <p:spPr>
          <a:xfrm>
            <a:off x="579250" y="1283375"/>
            <a:ext cx="1940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Poppins"/>
                <a:ea typeface="Poppins"/>
                <a:cs typeface="Poppins"/>
                <a:sym typeface="Poppins"/>
              </a:rPr>
              <a:t>Project Objective</a:t>
            </a:r>
            <a:endParaRPr>
              <a:solidFill>
                <a:schemeClr val="lt1"/>
              </a:solidFill>
              <a:latin typeface="Poppins"/>
              <a:ea typeface="Poppins"/>
              <a:cs typeface="Poppins"/>
              <a:sym typeface="Poppins"/>
            </a:endParaRPr>
          </a:p>
        </p:txBody>
      </p:sp>
      <p:sp>
        <p:nvSpPr>
          <p:cNvPr id="1035" name="Google Shape;1035;p30"/>
          <p:cNvSpPr txBox="1"/>
          <p:nvPr/>
        </p:nvSpPr>
        <p:spPr>
          <a:xfrm>
            <a:off x="105400" y="3734975"/>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I</a:t>
            </a:r>
            <a:r>
              <a:rPr lang="en" sz="1200">
                <a:solidFill>
                  <a:schemeClr val="lt1"/>
                </a:solidFill>
                <a:latin typeface="Poppins"/>
                <a:ea typeface="Poppins"/>
                <a:cs typeface="Poppins"/>
                <a:sym typeface="Poppins"/>
              </a:rPr>
              <a:t>nvestigate the impact of Covid-19-induced shifts in consumer behavior and retail dynamics on the price sensitivity of Adidas product consumers </a:t>
            </a:r>
            <a:endParaRPr>
              <a:solidFill>
                <a:schemeClr val="lt1"/>
              </a:solidFill>
              <a:latin typeface="Poppins"/>
              <a:ea typeface="Poppins"/>
              <a:cs typeface="Poppins"/>
              <a:sym typeface="Poppins"/>
            </a:endParaRPr>
          </a:p>
        </p:txBody>
      </p:sp>
      <p:sp>
        <p:nvSpPr>
          <p:cNvPr id="1036" name="Google Shape;1036;p30"/>
          <p:cNvSpPr txBox="1"/>
          <p:nvPr/>
        </p:nvSpPr>
        <p:spPr>
          <a:xfrm>
            <a:off x="3660138" y="1283375"/>
            <a:ext cx="1760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Poppins"/>
                <a:ea typeface="Poppins"/>
                <a:cs typeface="Poppins"/>
                <a:sym typeface="Poppins"/>
              </a:rPr>
              <a:t>Methodology</a:t>
            </a:r>
            <a:endParaRPr>
              <a:solidFill>
                <a:schemeClr val="lt1"/>
              </a:solidFill>
              <a:latin typeface="Poppins"/>
              <a:ea typeface="Poppins"/>
              <a:cs typeface="Poppins"/>
              <a:sym typeface="Poppins"/>
            </a:endParaRPr>
          </a:p>
        </p:txBody>
      </p:sp>
      <p:sp>
        <p:nvSpPr>
          <p:cNvPr id="1037" name="Google Shape;1037;p30"/>
          <p:cNvSpPr txBox="1"/>
          <p:nvPr/>
        </p:nvSpPr>
        <p:spPr>
          <a:xfrm>
            <a:off x="6517100" y="1283375"/>
            <a:ext cx="1760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Poppins"/>
                <a:ea typeface="Poppins"/>
                <a:cs typeface="Poppins"/>
                <a:sym typeface="Poppins"/>
              </a:rPr>
              <a:t>Suggestion</a:t>
            </a:r>
            <a:endParaRPr>
              <a:solidFill>
                <a:schemeClr val="lt1"/>
              </a:solidFill>
              <a:latin typeface="Poppins"/>
              <a:ea typeface="Poppins"/>
              <a:cs typeface="Poppins"/>
              <a:sym typeface="Poppins"/>
            </a:endParaRPr>
          </a:p>
        </p:txBody>
      </p:sp>
      <p:pic>
        <p:nvPicPr>
          <p:cNvPr id="1038" name="Google Shape;1038;p30"/>
          <p:cNvPicPr preferRelativeResize="0"/>
          <p:nvPr/>
        </p:nvPicPr>
        <p:blipFill rotWithShape="1">
          <a:blip r:embed="rId4">
            <a:alphaModFix/>
          </a:blip>
          <a:srcRect b="5207" l="0" r="0" t="6085"/>
          <a:stretch/>
        </p:blipFill>
        <p:spPr>
          <a:xfrm>
            <a:off x="3629675" y="1842999"/>
            <a:ext cx="1821034" cy="1596650"/>
          </a:xfrm>
          <a:prstGeom prst="rect">
            <a:avLst/>
          </a:prstGeom>
          <a:noFill/>
          <a:ln>
            <a:noFill/>
          </a:ln>
        </p:spPr>
      </p:pic>
      <p:sp>
        <p:nvSpPr>
          <p:cNvPr id="1039" name="Google Shape;1039;p30"/>
          <p:cNvSpPr txBox="1"/>
          <p:nvPr/>
        </p:nvSpPr>
        <p:spPr>
          <a:xfrm>
            <a:off x="3105400" y="373497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3"/>
                </a:solidFill>
                <a:latin typeface="Poppins"/>
                <a:ea typeface="Poppins"/>
                <a:cs typeface="Poppins"/>
                <a:sym typeface="Poppins"/>
              </a:rPr>
              <a:t>A</a:t>
            </a:r>
            <a:r>
              <a:rPr lang="en" sz="1200">
                <a:solidFill>
                  <a:schemeClr val="accent3"/>
                </a:solidFill>
                <a:latin typeface="Poppins"/>
                <a:ea typeface="Poppins"/>
                <a:cs typeface="Poppins"/>
                <a:sym typeface="Poppins"/>
              </a:rPr>
              <a:t>nalyze price elasticities across different sales channels, regions, and product categories during the years 2020-2021</a:t>
            </a:r>
            <a:endParaRPr>
              <a:solidFill>
                <a:schemeClr val="accent3"/>
              </a:solidFill>
              <a:latin typeface="Poppins"/>
              <a:ea typeface="Poppins"/>
              <a:cs typeface="Poppins"/>
              <a:sym typeface="Poppins"/>
            </a:endParaRPr>
          </a:p>
        </p:txBody>
      </p:sp>
      <p:sp>
        <p:nvSpPr>
          <p:cNvPr id="1040" name="Google Shape;1040;p30"/>
          <p:cNvSpPr txBox="1"/>
          <p:nvPr/>
        </p:nvSpPr>
        <p:spPr>
          <a:xfrm>
            <a:off x="6049975" y="373497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O</a:t>
            </a:r>
            <a:r>
              <a:rPr lang="en" sz="1200">
                <a:solidFill>
                  <a:schemeClr val="lt1"/>
                </a:solidFill>
                <a:latin typeface="Poppins"/>
                <a:ea typeface="Poppins"/>
                <a:cs typeface="Poppins"/>
                <a:sym typeface="Poppins"/>
              </a:rPr>
              <a:t>ffer Adidas the overall consumer behavior insights during pandemic across different geographies and products</a:t>
            </a:r>
            <a:endParaRPr sz="1200">
              <a:solidFill>
                <a:schemeClr val="lt1"/>
              </a:solidFill>
              <a:latin typeface="Poppins"/>
              <a:ea typeface="Poppins"/>
              <a:cs typeface="Poppins"/>
              <a:sym typeface="Poppins"/>
            </a:endParaRPr>
          </a:p>
        </p:txBody>
      </p:sp>
      <p:pic>
        <p:nvPicPr>
          <p:cNvPr id="1041" name="Google Shape;1041;p30"/>
          <p:cNvPicPr preferRelativeResize="0"/>
          <p:nvPr/>
        </p:nvPicPr>
        <p:blipFill rotWithShape="1">
          <a:blip r:embed="rId5">
            <a:alphaModFix/>
          </a:blip>
          <a:srcRect b="15759" l="13630" r="13050" t="14290"/>
          <a:stretch/>
        </p:blipFill>
        <p:spPr>
          <a:xfrm>
            <a:off x="6603725" y="1812750"/>
            <a:ext cx="1673485" cy="1596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498" name="Google Shape;1498;p57"/>
          <p:cNvPicPr preferRelativeResize="0"/>
          <p:nvPr/>
        </p:nvPicPr>
        <p:blipFill rotWithShape="1">
          <a:blip r:embed="rId3">
            <a:alphaModFix/>
          </a:blip>
          <a:srcRect b="0" l="0" r="0" t="2028"/>
          <a:stretch/>
        </p:blipFill>
        <p:spPr>
          <a:xfrm>
            <a:off x="152400" y="1162600"/>
            <a:ext cx="7578925" cy="3828500"/>
          </a:xfrm>
          <a:prstGeom prst="rect">
            <a:avLst/>
          </a:prstGeom>
          <a:noFill/>
          <a:ln>
            <a:noFill/>
          </a:ln>
        </p:spPr>
      </p:pic>
      <p:sp>
        <p:nvSpPr>
          <p:cNvPr id="1499" name="Google Shape;1499;p57"/>
          <p:cNvSpPr txBox="1"/>
          <p:nvPr/>
        </p:nvSpPr>
        <p:spPr>
          <a:xfrm>
            <a:off x="7731325" y="1961100"/>
            <a:ext cx="1412700" cy="222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Regional Monthly </a:t>
            </a:r>
            <a:r>
              <a:rPr b="1" lang="en">
                <a:solidFill>
                  <a:schemeClr val="lt1"/>
                </a:solidFill>
                <a:latin typeface="Poppins"/>
                <a:ea typeface="Poppins"/>
                <a:cs typeface="Poppins"/>
                <a:sym typeface="Poppins"/>
              </a:rPr>
              <a:t>Price Elasticities</a:t>
            </a:r>
            <a:r>
              <a:rPr b="1" lang="en">
                <a:latin typeface="Poppins"/>
                <a:ea typeface="Poppins"/>
                <a:cs typeface="Poppins"/>
                <a:sym typeface="Poppins"/>
              </a:rPr>
              <a:t> - </a:t>
            </a:r>
            <a:r>
              <a:rPr b="1" lang="en">
                <a:solidFill>
                  <a:srgbClr val="F5F544"/>
                </a:solidFill>
                <a:latin typeface="Poppins"/>
                <a:ea typeface="Poppins"/>
                <a:cs typeface="Poppins"/>
                <a:sym typeface="Poppins"/>
              </a:rPr>
              <a:t>Online + Men’s Product Categories</a:t>
            </a:r>
            <a:endParaRPr b="1">
              <a:solidFill>
                <a:srgbClr val="F5F544"/>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58"/>
          <p:cNvSpPr txBox="1"/>
          <p:nvPr>
            <p:ph type="title"/>
          </p:nvPr>
        </p:nvSpPr>
        <p:spPr>
          <a:xfrm>
            <a:off x="720000" y="3528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505" name="Google Shape;1505;p58"/>
          <p:cNvPicPr preferRelativeResize="0"/>
          <p:nvPr/>
        </p:nvPicPr>
        <p:blipFill>
          <a:blip r:embed="rId3">
            <a:alphaModFix/>
          </a:blip>
          <a:stretch>
            <a:fillRect/>
          </a:stretch>
        </p:blipFill>
        <p:spPr>
          <a:xfrm>
            <a:off x="520225" y="1176000"/>
            <a:ext cx="6336750" cy="3820976"/>
          </a:xfrm>
          <a:prstGeom prst="rect">
            <a:avLst/>
          </a:prstGeom>
          <a:noFill/>
          <a:ln>
            <a:noFill/>
          </a:ln>
        </p:spPr>
      </p:pic>
      <p:sp>
        <p:nvSpPr>
          <p:cNvPr id="1506" name="Google Shape;1506;p58"/>
          <p:cNvSpPr txBox="1"/>
          <p:nvPr/>
        </p:nvSpPr>
        <p:spPr>
          <a:xfrm>
            <a:off x="6856975" y="1973350"/>
            <a:ext cx="1895400" cy="222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Hierarchical Bayes Price Elasticity Modelling (1/3) -</a:t>
            </a:r>
            <a:endParaRPr b="1">
              <a:solidFill>
                <a:schemeClr val="lt1"/>
              </a:solidFill>
              <a:latin typeface="Poppins"/>
              <a:ea typeface="Poppins"/>
              <a:cs typeface="Poppins"/>
              <a:sym typeface="Poppins"/>
            </a:endParaRPr>
          </a:p>
          <a:p>
            <a:pPr indent="0" lvl="0" marL="0" rtl="0" algn="l">
              <a:spcBef>
                <a:spcPts val="0"/>
              </a:spcBef>
              <a:spcAft>
                <a:spcPts val="0"/>
              </a:spcAft>
              <a:buNone/>
            </a:pPr>
            <a:r>
              <a:rPr b="1" lang="en">
                <a:solidFill>
                  <a:schemeClr val="lt2"/>
                </a:solidFill>
                <a:latin typeface="Poppins"/>
                <a:ea typeface="Poppins"/>
                <a:cs typeface="Poppins"/>
                <a:sym typeface="Poppins"/>
              </a:rPr>
              <a:t>Monthly Elasticities + Online Channel + Both Product Types</a:t>
            </a:r>
            <a:endParaRPr b="1">
              <a:solidFill>
                <a:schemeClr val="lt2"/>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512" name="Google Shape;1512;p59"/>
          <p:cNvPicPr preferRelativeResize="0"/>
          <p:nvPr/>
        </p:nvPicPr>
        <p:blipFill rotWithShape="1">
          <a:blip r:embed="rId3">
            <a:alphaModFix/>
          </a:blip>
          <a:srcRect b="39254" l="0" r="0" t="0"/>
          <a:stretch/>
        </p:blipFill>
        <p:spPr>
          <a:xfrm>
            <a:off x="192300" y="1158200"/>
            <a:ext cx="6617976" cy="3985300"/>
          </a:xfrm>
          <a:prstGeom prst="rect">
            <a:avLst/>
          </a:prstGeom>
          <a:noFill/>
          <a:ln>
            <a:noFill/>
          </a:ln>
        </p:spPr>
      </p:pic>
      <p:sp>
        <p:nvSpPr>
          <p:cNvPr id="1513" name="Google Shape;1513;p59"/>
          <p:cNvSpPr txBox="1"/>
          <p:nvPr/>
        </p:nvSpPr>
        <p:spPr>
          <a:xfrm>
            <a:off x="6810275" y="2645625"/>
            <a:ext cx="1895400" cy="858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Hierarchical Bayes Model -</a:t>
            </a:r>
            <a:endParaRPr b="1">
              <a:solidFill>
                <a:schemeClr val="lt1"/>
              </a:solidFill>
              <a:latin typeface="Poppins"/>
              <a:ea typeface="Poppins"/>
              <a:cs typeface="Poppins"/>
              <a:sym typeface="Poppins"/>
            </a:endParaRPr>
          </a:p>
          <a:p>
            <a:pPr indent="0" lvl="0" marL="0" rtl="0" algn="l">
              <a:spcBef>
                <a:spcPts val="0"/>
              </a:spcBef>
              <a:spcAft>
                <a:spcPts val="0"/>
              </a:spcAft>
              <a:buNone/>
            </a:pPr>
            <a:r>
              <a:rPr b="1" lang="en">
                <a:solidFill>
                  <a:schemeClr val="lt2"/>
                </a:solidFill>
                <a:latin typeface="Poppins"/>
                <a:ea typeface="Poppins"/>
                <a:cs typeface="Poppins"/>
                <a:sym typeface="Poppins"/>
              </a:rPr>
              <a:t>Continued(2/3)</a:t>
            </a:r>
            <a:endParaRPr b="1">
              <a:solidFill>
                <a:schemeClr val="lt2"/>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519" name="Google Shape;1519;p60"/>
          <p:cNvSpPr txBox="1"/>
          <p:nvPr/>
        </p:nvSpPr>
        <p:spPr>
          <a:xfrm>
            <a:off x="6810275" y="2637438"/>
            <a:ext cx="1895400" cy="858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oppins"/>
                <a:ea typeface="Poppins"/>
                <a:cs typeface="Poppins"/>
                <a:sym typeface="Poppins"/>
              </a:rPr>
              <a:t>Hierarchical Bayes Model -</a:t>
            </a:r>
            <a:endParaRPr b="1">
              <a:solidFill>
                <a:schemeClr val="lt1"/>
              </a:solidFill>
              <a:latin typeface="Poppins"/>
              <a:ea typeface="Poppins"/>
              <a:cs typeface="Poppins"/>
              <a:sym typeface="Poppins"/>
            </a:endParaRPr>
          </a:p>
          <a:p>
            <a:pPr indent="0" lvl="0" marL="0" rtl="0" algn="l">
              <a:spcBef>
                <a:spcPts val="0"/>
              </a:spcBef>
              <a:spcAft>
                <a:spcPts val="0"/>
              </a:spcAft>
              <a:buNone/>
            </a:pPr>
            <a:r>
              <a:rPr b="1" lang="en">
                <a:solidFill>
                  <a:schemeClr val="lt2"/>
                </a:solidFill>
                <a:latin typeface="Poppins"/>
                <a:ea typeface="Poppins"/>
                <a:cs typeface="Poppins"/>
                <a:sym typeface="Poppins"/>
              </a:rPr>
              <a:t>Continued(3/3)</a:t>
            </a:r>
            <a:endParaRPr b="1">
              <a:solidFill>
                <a:schemeClr val="lt2"/>
              </a:solidFill>
              <a:latin typeface="Poppins"/>
              <a:ea typeface="Poppins"/>
              <a:cs typeface="Poppins"/>
              <a:sym typeface="Poppins"/>
            </a:endParaRPr>
          </a:p>
        </p:txBody>
      </p:sp>
      <p:pic>
        <p:nvPicPr>
          <p:cNvPr id="1520" name="Google Shape;1520;p60"/>
          <p:cNvPicPr preferRelativeResize="0"/>
          <p:nvPr/>
        </p:nvPicPr>
        <p:blipFill rotWithShape="1">
          <a:blip r:embed="rId3">
            <a:alphaModFix/>
          </a:blip>
          <a:srcRect b="0" l="0" r="0" t="61205"/>
          <a:stretch/>
        </p:blipFill>
        <p:spPr>
          <a:xfrm>
            <a:off x="66150" y="1135400"/>
            <a:ext cx="6744126" cy="3862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4" name="Shape 1524"/>
        <p:cNvGrpSpPr/>
        <p:nvPr/>
      </p:nvGrpSpPr>
      <p:grpSpPr>
        <a:xfrm>
          <a:off x="0" y="0"/>
          <a:ext cx="0" cy="0"/>
          <a:chOff x="0" y="0"/>
          <a:chExt cx="0" cy="0"/>
        </a:xfrm>
      </p:grpSpPr>
      <p:sp>
        <p:nvSpPr>
          <p:cNvPr id="1525" name="Google Shape;152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Revenues and Profit by</a:t>
            </a:r>
            <a:r>
              <a:rPr lang="en">
                <a:solidFill>
                  <a:schemeClr val="lt2"/>
                </a:solidFill>
              </a:rPr>
              <a:t> </a:t>
            </a:r>
            <a:r>
              <a:rPr lang="en">
                <a:solidFill>
                  <a:schemeClr val="lt2"/>
                </a:solidFill>
              </a:rPr>
              <a:t>Retailer</a:t>
            </a:r>
            <a:r>
              <a:rPr lang="en">
                <a:solidFill>
                  <a:schemeClr val="lt1"/>
                </a:solidFill>
              </a:rPr>
              <a:t> </a:t>
            </a:r>
            <a:endParaRPr/>
          </a:p>
        </p:txBody>
      </p:sp>
      <p:grpSp>
        <p:nvGrpSpPr>
          <p:cNvPr id="1526" name="Google Shape;1526;p61"/>
          <p:cNvGrpSpPr/>
          <p:nvPr/>
        </p:nvGrpSpPr>
        <p:grpSpPr>
          <a:xfrm>
            <a:off x="137875" y="1123450"/>
            <a:ext cx="8791125" cy="3137263"/>
            <a:chOff x="184350" y="1022750"/>
            <a:chExt cx="8791125" cy="3137263"/>
          </a:xfrm>
        </p:grpSpPr>
        <p:pic>
          <p:nvPicPr>
            <p:cNvPr id="1527" name="Google Shape;1527;p61"/>
            <p:cNvPicPr preferRelativeResize="0"/>
            <p:nvPr/>
          </p:nvPicPr>
          <p:blipFill>
            <a:blip r:embed="rId3">
              <a:alphaModFix/>
            </a:blip>
            <a:stretch>
              <a:fillRect/>
            </a:stretch>
          </p:blipFill>
          <p:spPr>
            <a:xfrm>
              <a:off x="184350" y="1242949"/>
              <a:ext cx="4115615" cy="2917064"/>
            </a:xfrm>
            <a:prstGeom prst="rect">
              <a:avLst/>
            </a:prstGeom>
            <a:noFill/>
            <a:ln>
              <a:noFill/>
            </a:ln>
          </p:spPr>
        </p:pic>
        <p:pic>
          <p:nvPicPr>
            <p:cNvPr id="1528" name="Google Shape;1528;p61"/>
            <p:cNvPicPr preferRelativeResize="0"/>
            <p:nvPr/>
          </p:nvPicPr>
          <p:blipFill>
            <a:blip r:embed="rId4">
              <a:alphaModFix/>
            </a:blip>
            <a:stretch>
              <a:fillRect/>
            </a:stretch>
          </p:blipFill>
          <p:spPr>
            <a:xfrm>
              <a:off x="4346475" y="1242950"/>
              <a:ext cx="4628856" cy="2911699"/>
            </a:xfrm>
            <a:prstGeom prst="rect">
              <a:avLst/>
            </a:prstGeom>
            <a:noFill/>
            <a:ln>
              <a:noFill/>
            </a:ln>
          </p:spPr>
        </p:pic>
        <p:sp>
          <p:nvSpPr>
            <p:cNvPr id="1529" name="Google Shape;1529;p61"/>
            <p:cNvSpPr txBox="1"/>
            <p:nvPr/>
          </p:nvSpPr>
          <p:spPr>
            <a:xfrm>
              <a:off x="184425" y="1022750"/>
              <a:ext cx="4115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Total Revenues by Retailer (Million$)</a:t>
              </a:r>
              <a:endParaRPr b="1" sz="1100">
                <a:solidFill>
                  <a:schemeClr val="dk1"/>
                </a:solidFill>
                <a:latin typeface="Poppins"/>
                <a:ea typeface="Poppins"/>
                <a:cs typeface="Poppins"/>
                <a:sym typeface="Poppins"/>
              </a:endParaRPr>
            </a:p>
          </p:txBody>
        </p:sp>
        <p:sp>
          <p:nvSpPr>
            <p:cNvPr id="1530" name="Google Shape;1530;p61"/>
            <p:cNvSpPr txBox="1"/>
            <p:nvPr/>
          </p:nvSpPr>
          <p:spPr>
            <a:xfrm>
              <a:off x="4346475" y="1022750"/>
              <a:ext cx="4629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Operating Profit </a:t>
              </a:r>
              <a:r>
                <a:rPr b="1" lang="en" sz="1100">
                  <a:solidFill>
                    <a:schemeClr val="dk1"/>
                  </a:solidFill>
                  <a:latin typeface="Poppins"/>
                  <a:ea typeface="Poppins"/>
                  <a:cs typeface="Poppins"/>
                  <a:sym typeface="Poppins"/>
                </a:rPr>
                <a:t>by Retailer</a:t>
              </a:r>
              <a:endParaRPr b="1" sz="1100">
                <a:solidFill>
                  <a:schemeClr val="dk1"/>
                </a:solidFill>
                <a:latin typeface="Poppins"/>
                <a:ea typeface="Poppins"/>
                <a:cs typeface="Poppins"/>
                <a:sym typeface="Poppins"/>
              </a:endParaRPr>
            </a:p>
          </p:txBody>
        </p:sp>
      </p:grpSp>
      <p:sp>
        <p:nvSpPr>
          <p:cNvPr id="1531" name="Google Shape;1531;p61"/>
          <p:cNvSpPr txBox="1"/>
          <p:nvPr/>
        </p:nvSpPr>
        <p:spPr>
          <a:xfrm>
            <a:off x="603150" y="4366450"/>
            <a:ext cx="7479000" cy="773400"/>
          </a:xfrm>
          <a:prstGeom prst="rect">
            <a:avLst/>
          </a:prstGeom>
          <a:noFill/>
          <a:ln>
            <a:noFill/>
          </a:ln>
        </p:spPr>
        <p:txBody>
          <a:bodyPr anchorCtr="0" anchor="t" bIns="91425" lIns="91425" spcFirstLastPara="1" rIns="91425" wrap="square" tIns="91425">
            <a:spAutoFit/>
          </a:bodyPr>
          <a:lstStyle/>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West Gear, Foot Locker, Sports Direct are the top 3 Retailers for Adidas Sales</a:t>
            </a:r>
            <a:endParaRPr sz="1200">
              <a:solidFill>
                <a:schemeClr val="lt1"/>
              </a:solidFill>
              <a:latin typeface="Poppins"/>
              <a:ea typeface="Poppins"/>
              <a:cs typeface="Poppins"/>
              <a:sym typeface="Poppins"/>
            </a:endParaRPr>
          </a:p>
          <a:p>
            <a:pPr indent="0" lvl="0" marL="914400" rtl="0" algn="ctr">
              <a:spcBef>
                <a:spcPts val="0"/>
              </a:spcBef>
              <a:spcAft>
                <a:spcPts val="0"/>
              </a:spcAft>
              <a:buNone/>
            </a:pPr>
            <a:r>
              <a:t/>
            </a:r>
            <a:endParaRPr sz="200">
              <a:solidFill>
                <a:schemeClr val="lt1"/>
              </a:solidFill>
              <a:latin typeface="Poppins"/>
              <a:ea typeface="Poppins"/>
              <a:cs typeface="Poppins"/>
              <a:sym typeface="Poppins"/>
            </a:endParaRPr>
          </a:p>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Retailer's Total Revenue and Operating Profit generally show a proportional relationship</a:t>
            </a:r>
            <a:endParaRPr sz="1200">
              <a:solidFill>
                <a:schemeClr val="lt1"/>
              </a:solidFill>
              <a:latin typeface="Poppins"/>
              <a:ea typeface="Poppins"/>
              <a:cs typeface="Poppins"/>
              <a:sym typeface="Poppins"/>
            </a:endParaRPr>
          </a:p>
          <a:p>
            <a:pPr indent="0" lvl="0" marL="457200" rtl="0" algn="ctr">
              <a:spcBef>
                <a:spcPts val="0"/>
              </a:spcBef>
              <a:spcAft>
                <a:spcPts val="0"/>
              </a:spcAft>
              <a:buNone/>
            </a:pPr>
            <a:r>
              <a:t/>
            </a:r>
            <a:endParaRPr sz="1200">
              <a:solidFill>
                <a:schemeClr val="lt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35" name="Shape 1535"/>
        <p:cNvGrpSpPr/>
        <p:nvPr/>
      </p:nvGrpSpPr>
      <p:grpSpPr>
        <a:xfrm>
          <a:off x="0" y="0"/>
          <a:ext cx="0" cy="0"/>
          <a:chOff x="0" y="0"/>
          <a:chExt cx="0" cy="0"/>
        </a:xfrm>
      </p:grpSpPr>
      <p:sp>
        <p:nvSpPr>
          <p:cNvPr id="1536" name="Google Shape;1536;p62"/>
          <p:cNvSpPr txBox="1"/>
          <p:nvPr>
            <p:ph type="title"/>
          </p:nvPr>
        </p:nvSpPr>
        <p:spPr>
          <a:xfrm>
            <a:off x="720000" y="3830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Price Ranges by Product</a:t>
            </a:r>
            <a:endParaRPr/>
          </a:p>
        </p:txBody>
      </p:sp>
      <p:sp>
        <p:nvSpPr>
          <p:cNvPr id="1537" name="Google Shape;1537;p62"/>
          <p:cNvSpPr txBox="1"/>
          <p:nvPr>
            <p:ph idx="1" type="body"/>
          </p:nvPr>
        </p:nvSpPr>
        <p:spPr>
          <a:xfrm>
            <a:off x="749575" y="1717200"/>
            <a:ext cx="3925800" cy="2886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t/>
            </a:r>
            <a:endParaRPr/>
          </a:p>
        </p:txBody>
      </p:sp>
      <p:pic>
        <p:nvPicPr>
          <p:cNvPr id="1538" name="Google Shape;1538;p62"/>
          <p:cNvPicPr preferRelativeResize="0"/>
          <p:nvPr/>
        </p:nvPicPr>
        <p:blipFill>
          <a:blip r:embed="rId3">
            <a:alphaModFix/>
          </a:blip>
          <a:stretch>
            <a:fillRect/>
          </a:stretch>
        </p:blipFill>
        <p:spPr>
          <a:xfrm>
            <a:off x="1086375" y="1053925"/>
            <a:ext cx="6891703" cy="3857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2" name="Shape 1542"/>
        <p:cNvGrpSpPr/>
        <p:nvPr/>
      </p:nvGrpSpPr>
      <p:grpSpPr>
        <a:xfrm>
          <a:off x="0" y="0"/>
          <a:ext cx="0" cy="0"/>
          <a:chOff x="0" y="0"/>
          <a:chExt cx="0" cy="0"/>
        </a:xfrm>
      </p:grpSpPr>
      <p:sp>
        <p:nvSpPr>
          <p:cNvPr id="1543" name="Google Shape;1543;p63"/>
          <p:cNvSpPr/>
          <p:nvPr/>
        </p:nvSpPr>
        <p:spPr>
          <a:xfrm>
            <a:off x="0" y="-79225"/>
            <a:ext cx="9112500" cy="17739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1544" name="Google Shape;1544;p63"/>
          <p:cNvPicPr preferRelativeResize="0"/>
          <p:nvPr/>
        </p:nvPicPr>
        <p:blipFill>
          <a:blip r:embed="rId3">
            <a:alphaModFix/>
          </a:blip>
          <a:stretch>
            <a:fillRect/>
          </a:stretch>
        </p:blipFill>
        <p:spPr>
          <a:xfrm>
            <a:off x="1559950" y="631375"/>
            <a:ext cx="6266774" cy="4347700"/>
          </a:xfrm>
          <a:prstGeom prst="rect">
            <a:avLst/>
          </a:prstGeom>
          <a:noFill/>
          <a:ln>
            <a:noFill/>
          </a:ln>
        </p:spPr>
      </p:pic>
      <p:sp>
        <p:nvSpPr>
          <p:cNvPr id="1545" name="Google Shape;1545;p63"/>
          <p:cNvSpPr txBox="1"/>
          <p:nvPr>
            <p:ph type="title"/>
          </p:nvPr>
        </p:nvSpPr>
        <p:spPr>
          <a:xfrm>
            <a:off x="72000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Price Elasticities for Different Regions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2"/>
                </a:solidFill>
              </a:rPr>
              <a:t>CONTENTS</a:t>
            </a:r>
            <a:endParaRPr>
              <a:solidFill>
                <a:schemeClr val="lt2"/>
              </a:solidFill>
            </a:endParaRPr>
          </a:p>
        </p:txBody>
      </p:sp>
      <p:sp>
        <p:nvSpPr>
          <p:cNvPr id="1047" name="Google Shape;1047;p31"/>
          <p:cNvSpPr txBox="1"/>
          <p:nvPr>
            <p:ph idx="2" type="title"/>
          </p:nvPr>
        </p:nvSpPr>
        <p:spPr>
          <a:xfrm>
            <a:off x="733650" y="1360925"/>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48" name="Google Shape;1048;p31"/>
          <p:cNvSpPr txBox="1"/>
          <p:nvPr>
            <p:ph idx="3" type="subTitle"/>
          </p:nvPr>
        </p:nvSpPr>
        <p:spPr>
          <a:xfrm>
            <a:off x="1948150" y="1752750"/>
            <a:ext cx="7992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EDA</a:t>
            </a:r>
            <a:endParaRPr>
              <a:solidFill>
                <a:schemeClr val="lt2"/>
              </a:solidFill>
            </a:endParaRPr>
          </a:p>
        </p:txBody>
      </p:sp>
      <p:sp>
        <p:nvSpPr>
          <p:cNvPr id="1049" name="Google Shape;1049;p31"/>
          <p:cNvSpPr txBox="1"/>
          <p:nvPr>
            <p:ph idx="4" type="title"/>
          </p:nvPr>
        </p:nvSpPr>
        <p:spPr>
          <a:xfrm>
            <a:off x="719999" y="2080625"/>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50" name="Google Shape;1050;p31"/>
          <p:cNvSpPr txBox="1"/>
          <p:nvPr>
            <p:ph idx="6" type="subTitle"/>
          </p:nvPr>
        </p:nvSpPr>
        <p:spPr>
          <a:xfrm>
            <a:off x="1958900" y="2472450"/>
            <a:ext cx="26526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Predictive Models</a:t>
            </a:r>
            <a:endParaRPr>
              <a:solidFill>
                <a:schemeClr val="lt2"/>
              </a:solidFill>
            </a:endParaRPr>
          </a:p>
        </p:txBody>
      </p:sp>
      <p:sp>
        <p:nvSpPr>
          <p:cNvPr id="1051" name="Google Shape;1051;p31"/>
          <p:cNvSpPr txBox="1"/>
          <p:nvPr>
            <p:ph idx="7" type="title"/>
          </p:nvPr>
        </p:nvSpPr>
        <p:spPr>
          <a:xfrm>
            <a:off x="733650" y="2789175"/>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52" name="Google Shape;1052;p31"/>
          <p:cNvSpPr txBox="1"/>
          <p:nvPr>
            <p:ph idx="9" type="subTitle"/>
          </p:nvPr>
        </p:nvSpPr>
        <p:spPr>
          <a:xfrm>
            <a:off x="1948150" y="3180975"/>
            <a:ext cx="25200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Price Elasticities</a:t>
            </a:r>
            <a:endParaRPr>
              <a:solidFill>
                <a:schemeClr val="lt2"/>
              </a:solidFill>
            </a:endParaRPr>
          </a:p>
        </p:txBody>
      </p:sp>
      <p:sp>
        <p:nvSpPr>
          <p:cNvPr id="1053" name="Google Shape;1053;p31"/>
          <p:cNvSpPr txBox="1"/>
          <p:nvPr>
            <p:ph idx="13" type="title"/>
          </p:nvPr>
        </p:nvSpPr>
        <p:spPr>
          <a:xfrm>
            <a:off x="733649" y="3546050"/>
            <a:ext cx="1140000" cy="12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54" name="Google Shape;1054;p31"/>
          <p:cNvSpPr txBox="1"/>
          <p:nvPr>
            <p:ph idx="15" type="subTitle"/>
          </p:nvPr>
        </p:nvSpPr>
        <p:spPr>
          <a:xfrm>
            <a:off x="1948150" y="3889500"/>
            <a:ext cx="37476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Conclusion &amp; Suggestion</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32"/>
          <p:cNvSpPr txBox="1"/>
          <p:nvPr>
            <p:ph type="title"/>
          </p:nvPr>
        </p:nvSpPr>
        <p:spPr>
          <a:xfrm>
            <a:off x="720000" y="3825675"/>
            <a:ext cx="4202100" cy="72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a:t>
            </a:r>
            <a:endParaRPr>
              <a:solidFill>
                <a:schemeClr val="lt1"/>
              </a:solidFill>
            </a:endParaRPr>
          </a:p>
          <a:p>
            <a:pPr indent="0" lvl="0" marL="0" rtl="0" algn="l">
              <a:spcBef>
                <a:spcPts val="0"/>
              </a:spcBef>
              <a:spcAft>
                <a:spcPts val="0"/>
              </a:spcAft>
              <a:buNone/>
            </a:pPr>
            <a:r>
              <a:rPr lang="en"/>
              <a:t>Data Analysis</a:t>
            </a:r>
            <a:endParaRPr/>
          </a:p>
        </p:txBody>
      </p:sp>
      <p:pic>
        <p:nvPicPr>
          <p:cNvPr id="1060" name="Google Shape;1060;p32"/>
          <p:cNvPicPr preferRelativeResize="0"/>
          <p:nvPr/>
        </p:nvPicPr>
        <p:blipFill>
          <a:blip r:embed="rId3">
            <a:alphaModFix/>
          </a:blip>
          <a:stretch>
            <a:fillRect/>
          </a:stretch>
        </p:blipFill>
        <p:spPr>
          <a:xfrm>
            <a:off x="4765200" y="309425"/>
            <a:ext cx="3658800" cy="3658800"/>
          </a:xfrm>
          <a:prstGeom prst="ellipse">
            <a:avLst/>
          </a:prstGeom>
          <a:noFill/>
          <a:ln>
            <a:noFill/>
          </a:ln>
        </p:spPr>
      </p:pic>
      <p:sp>
        <p:nvSpPr>
          <p:cNvPr id="1061" name="Google Shape;1061;p32"/>
          <p:cNvSpPr/>
          <p:nvPr/>
        </p:nvSpPr>
        <p:spPr>
          <a:xfrm rot="3465251">
            <a:off x="4760918" y="304904"/>
            <a:ext cx="3667678" cy="3667678"/>
          </a:xfrm>
          <a:prstGeom prst="arc">
            <a:avLst>
              <a:gd fmla="val 16200000" name="adj1"/>
              <a:gd fmla="val 5384052" name="adj2"/>
            </a:avLst>
          </a:prstGeom>
          <a:solidFill>
            <a:srgbClr val="FEFF0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32"/>
          <p:cNvGrpSpPr/>
          <p:nvPr/>
        </p:nvGrpSpPr>
        <p:grpSpPr>
          <a:xfrm>
            <a:off x="4001191" y="539995"/>
            <a:ext cx="1430869" cy="1290311"/>
            <a:chOff x="905425" y="238125"/>
            <a:chExt cx="5807100" cy="5236650"/>
          </a:xfrm>
        </p:grpSpPr>
        <p:sp>
          <p:nvSpPr>
            <p:cNvPr id="1063" name="Google Shape;1063;p32"/>
            <p:cNvSpPr/>
            <p:nvPr/>
          </p:nvSpPr>
          <p:spPr>
            <a:xfrm>
              <a:off x="2514475" y="263050"/>
              <a:ext cx="2589675" cy="25"/>
            </a:xfrm>
            <a:custGeom>
              <a:rect b="b" l="l" r="r" t="t"/>
              <a:pathLst>
                <a:path extrusionOk="0" h="1" w="103587">
                  <a:moveTo>
                    <a:pt x="1" y="1"/>
                  </a:moveTo>
                  <a:lnTo>
                    <a:pt x="10358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2514475" y="238125"/>
              <a:ext cx="2589675" cy="50550"/>
            </a:xfrm>
            <a:custGeom>
              <a:rect b="b" l="l" r="r" t="t"/>
              <a:pathLst>
                <a:path extrusionOk="0" h="2022" w="103587">
                  <a:moveTo>
                    <a:pt x="1" y="0"/>
                  </a:moveTo>
                  <a:lnTo>
                    <a:pt x="1" y="2022"/>
                  </a:lnTo>
                  <a:lnTo>
                    <a:pt x="103587" y="2022"/>
                  </a:lnTo>
                  <a:lnTo>
                    <a:pt x="10358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1894150" y="695450"/>
              <a:ext cx="3829650" cy="25"/>
            </a:xfrm>
            <a:custGeom>
              <a:rect b="b" l="l" r="r" t="t"/>
              <a:pathLst>
                <a:path extrusionOk="0" h="1" w="153186">
                  <a:moveTo>
                    <a:pt x="0" y="1"/>
                  </a:moveTo>
                  <a:lnTo>
                    <a:pt x="15318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894150" y="669875"/>
              <a:ext cx="3829650" cy="51200"/>
            </a:xfrm>
            <a:custGeom>
              <a:rect b="b" l="l" r="r" t="t"/>
              <a:pathLst>
                <a:path extrusionOk="0" h="2048" w="153186">
                  <a:moveTo>
                    <a:pt x="0" y="0"/>
                  </a:moveTo>
                  <a:lnTo>
                    <a:pt x="0" y="2048"/>
                  </a:lnTo>
                  <a:lnTo>
                    <a:pt x="153185" y="2048"/>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1489375" y="1127850"/>
              <a:ext cx="4639875" cy="25"/>
            </a:xfrm>
            <a:custGeom>
              <a:rect b="b" l="l" r="r" t="t"/>
              <a:pathLst>
                <a:path extrusionOk="0" h="1" w="185595">
                  <a:moveTo>
                    <a:pt x="1" y="1"/>
                  </a:moveTo>
                  <a:lnTo>
                    <a:pt x="1855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1489375" y="1102275"/>
              <a:ext cx="4639875" cy="51200"/>
            </a:xfrm>
            <a:custGeom>
              <a:rect b="b" l="l" r="r" t="t"/>
              <a:pathLst>
                <a:path extrusionOk="0" h="2048" w="185595">
                  <a:moveTo>
                    <a:pt x="1" y="0"/>
                  </a:moveTo>
                  <a:lnTo>
                    <a:pt x="1" y="2048"/>
                  </a:lnTo>
                  <a:lnTo>
                    <a:pt x="185594" y="2048"/>
                  </a:lnTo>
                  <a:lnTo>
                    <a:pt x="185594"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1189000" y="1559550"/>
              <a:ext cx="5240000" cy="25"/>
            </a:xfrm>
            <a:custGeom>
              <a:rect b="b" l="l" r="r" t="t"/>
              <a:pathLst>
                <a:path extrusionOk="0" h="1" w="209600">
                  <a:moveTo>
                    <a:pt x="0" y="1"/>
                  </a:moveTo>
                  <a:lnTo>
                    <a:pt x="20959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1189000" y="153467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1040125" y="1991950"/>
              <a:ext cx="5538375" cy="25"/>
            </a:xfrm>
            <a:custGeom>
              <a:rect b="b" l="l" r="r" t="t"/>
              <a:pathLst>
                <a:path extrusionOk="0" h="1" w="221535">
                  <a:moveTo>
                    <a:pt x="0" y="1"/>
                  </a:moveTo>
                  <a:lnTo>
                    <a:pt x="22153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1040125" y="1966375"/>
              <a:ext cx="5538375" cy="51200"/>
            </a:xfrm>
            <a:custGeom>
              <a:rect b="b" l="l" r="r" t="t"/>
              <a:pathLst>
                <a:path extrusionOk="0" h="2048" w="221535">
                  <a:moveTo>
                    <a:pt x="0" y="0"/>
                  </a:moveTo>
                  <a:lnTo>
                    <a:pt x="0" y="2048"/>
                  </a:lnTo>
                  <a:lnTo>
                    <a:pt x="221535" y="2048"/>
                  </a:lnTo>
                  <a:lnTo>
                    <a:pt x="2215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939100" y="2424350"/>
              <a:ext cx="5740450" cy="25"/>
            </a:xfrm>
            <a:custGeom>
              <a:rect b="b" l="l" r="r" t="t"/>
              <a:pathLst>
                <a:path extrusionOk="0" h="1" w="229618">
                  <a:moveTo>
                    <a:pt x="0" y="1"/>
                  </a:moveTo>
                  <a:lnTo>
                    <a:pt x="22961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939100" y="2398775"/>
              <a:ext cx="5740450" cy="51200"/>
            </a:xfrm>
            <a:custGeom>
              <a:rect b="b" l="l" r="r" t="t"/>
              <a:pathLst>
                <a:path extrusionOk="0" h="2048" w="229618">
                  <a:moveTo>
                    <a:pt x="0" y="0"/>
                  </a:moveTo>
                  <a:lnTo>
                    <a:pt x="0" y="2048"/>
                  </a:lnTo>
                  <a:lnTo>
                    <a:pt x="229617" y="2048"/>
                  </a:lnTo>
                  <a:lnTo>
                    <a:pt x="2296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905425" y="2856125"/>
              <a:ext cx="5807100" cy="25"/>
            </a:xfrm>
            <a:custGeom>
              <a:rect b="b" l="l" r="r" t="t"/>
              <a:pathLst>
                <a:path extrusionOk="0" h="1" w="232284">
                  <a:moveTo>
                    <a:pt x="0" y="0"/>
                  </a:move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905425" y="2831175"/>
              <a:ext cx="5807100" cy="50550"/>
            </a:xfrm>
            <a:custGeom>
              <a:rect b="b" l="l" r="r" t="t"/>
              <a:pathLst>
                <a:path extrusionOk="0" h="2022" w="232284">
                  <a:moveTo>
                    <a:pt x="0" y="0"/>
                  </a:moveTo>
                  <a:lnTo>
                    <a:pt x="0" y="2022"/>
                  </a:lnTo>
                  <a:lnTo>
                    <a:pt x="232283" y="2022"/>
                  </a:lnTo>
                  <a:lnTo>
                    <a:pt x="232283"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937100" y="3288525"/>
              <a:ext cx="5743775" cy="25"/>
            </a:xfrm>
            <a:custGeom>
              <a:rect b="b" l="l" r="r" t="t"/>
              <a:pathLst>
                <a:path extrusionOk="0" h="1" w="229751">
                  <a:moveTo>
                    <a:pt x="0" y="0"/>
                  </a:move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937100" y="3262925"/>
              <a:ext cx="5743775" cy="51200"/>
            </a:xfrm>
            <a:custGeom>
              <a:rect b="b" l="l" r="r" t="t"/>
              <a:pathLst>
                <a:path extrusionOk="0" h="2048" w="229751">
                  <a:moveTo>
                    <a:pt x="0" y="0"/>
                  </a:moveTo>
                  <a:lnTo>
                    <a:pt x="0" y="2048"/>
                  </a:lnTo>
                  <a:lnTo>
                    <a:pt x="229751" y="2048"/>
                  </a:lnTo>
                  <a:lnTo>
                    <a:pt x="229751"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1036775" y="3720925"/>
              <a:ext cx="5544425" cy="25"/>
            </a:xfrm>
            <a:custGeom>
              <a:rect b="b" l="l" r="r" t="t"/>
              <a:pathLst>
                <a:path extrusionOk="0" h="1" w="221777">
                  <a:moveTo>
                    <a:pt x="1" y="0"/>
                  </a:move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1036775" y="3695325"/>
              <a:ext cx="5544425" cy="50500"/>
            </a:xfrm>
            <a:custGeom>
              <a:rect b="b" l="l" r="r" t="t"/>
              <a:pathLst>
                <a:path extrusionOk="0" h="2020" w="221777">
                  <a:moveTo>
                    <a:pt x="1" y="0"/>
                  </a:moveTo>
                  <a:lnTo>
                    <a:pt x="1" y="2020"/>
                  </a:lnTo>
                  <a:lnTo>
                    <a:pt x="221777" y="2020"/>
                  </a:lnTo>
                  <a:lnTo>
                    <a:pt x="22177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1189000" y="4152625"/>
              <a:ext cx="5240000" cy="25"/>
            </a:xfrm>
            <a:custGeom>
              <a:rect b="b" l="l" r="r" t="t"/>
              <a:pathLst>
                <a:path extrusionOk="0" h="1" w="209600">
                  <a:moveTo>
                    <a:pt x="0" y="0"/>
                  </a:move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1189000" y="4127725"/>
              <a:ext cx="5240000" cy="50500"/>
            </a:xfrm>
            <a:custGeom>
              <a:rect b="b" l="l" r="r" t="t"/>
              <a:pathLst>
                <a:path extrusionOk="0" h="2020" w="209600">
                  <a:moveTo>
                    <a:pt x="0" y="0"/>
                  </a:moveTo>
                  <a:lnTo>
                    <a:pt x="0" y="2020"/>
                  </a:lnTo>
                  <a:lnTo>
                    <a:pt x="209599" y="2020"/>
                  </a:lnTo>
                  <a:lnTo>
                    <a:pt x="20959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1481300" y="4585025"/>
              <a:ext cx="4655375" cy="25"/>
            </a:xfrm>
            <a:custGeom>
              <a:rect b="b" l="l" r="r" t="t"/>
              <a:pathLst>
                <a:path extrusionOk="0" h="1" w="186215">
                  <a:moveTo>
                    <a:pt x="0" y="0"/>
                  </a:move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1481300" y="4559425"/>
              <a:ext cx="4655375" cy="51200"/>
            </a:xfrm>
            <a:custGeom>
              <a:rect b="b" l="l" r="r" t="t"/>
              <a:pathLst>
                <a:path extrusionOk="0" h="2048" w="186215">
                  <a:moveTo>
                    <a:pt x="0" y="0"/>
                  </a:moveTo>
                  <a:lnTo>
                    <a:pt x="0" y="2048"/>
                  </a:lnTo>
                  <a:lnTo>
                    <a:pt x="186215" y="2048"/>
                  </a:lnTo>
                  <a:lnTo>
                    <a:pt x="1862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1894150" y="5017425"/>
              <a:ext cx="3829650" cy="25"/>
            </a:xfrm>
            <a:custGeom>
              <a:rect b="b" l="l" r="r" t="t"/>
              <a:pathLst>
                <a:path extrusionOk="0" h="1" w="153186">
                  <a:moveTo>
                    <a:pt x="0" y="0"/>
                  </a:move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1894150" y="4991825"/>
              <a:ext cx="3829650" cy="50550"/>
            </a:xfrm>
            <a:custGeom>
              <a:rect b="b" l="l" r="r" t="t"/>
              <a:pathLst>
                <a:path extrusionOk="0" h="2022" w="153186">
                  <a:moveTo>
                    <a:pt x="0" y="0"/>
                  </a:moveTo>
                  <a:lnTo>
                    <a:pt x="0" y="2022"/>
                  </a:lnTo>
                  <a:lnTo>
                    <a:pt x="153185" y="2022"/>
                  </a:lnTo>
                  <a:lnTo>
                    <a:pt x="15318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2553550" y="5449175"/>
              <a:ext cx="2510900" cy="25"/>
            </a:xfrm>
            <a:custGeom>
              <a:rect b="b" l="l" r="r" t="t"/>
              <a:pathLst>
                <a:path extrusionOk="0" h="1" w="100436">
                  <a:moveTo>
                    <a:pt x="0" y="0"/>
                  </a:move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2553550" y="5423575"/>
              <a:ext cx="2510900" cy="51200"/>
            </a:xfrm>
            <a:custGeom>
              <a:rect b="b" l="l" r="r" t="t"/>
              <a:pathLst>
                <a:path extrusionOk="0" h="2048" w="100436">
                  <a:moveTo>
                    <a:pt x="0" y="0"/>
                  </a:moveTo>
                  <a:lnTo>
                    <a:pt x="0" y="2048"/>
                  </a:lnTo>
                  <a:lnTo>
                    <a:pt x="100435" y="2048"/>
                  </a:lnTo>
                  <a:lnTo>
                    <a:pt x="10043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32"/>
          <p:cNvSpPr txBox="1"/>
          <p:nvPr>
            <p:ph idx="4294967295" type="title"/>
          </p:nvPr>
        </p:nvSpPr>
        <p:spPr>
          <a:xfrm>
            <a:off x="615500" y="1991321"/>
            <a:ext cx="4355100" cy="10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0">
                <a:solidFill>
                  <a:srgbClr val="FEFF00"/>
                </a:solidFill>
              </a:rPr>
              <a:t>01</a:t>
            </a:r>
            <a:endParaRPr sz="10000">
              <a:solidFill>
                <a:srgbClr val="FE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3" name="Shape 1093"/>
        <p:cNvGrpSpPr/>
        <p:nvPr/>
      </p:nvGrpSpPr>
      <p:grpSpPr>
        <a:xfrm>
          <a:off x="0" y="0"/>
          <a:ext cx="0" cy="0"/>
          <a:chOff x="0" y="0"/>
          <a:chExt cx="0" cy="0"/>
        </a:xfrm>
      </p:grpSpPr>
      <p:sp>
        <p:nvSpPr>
          <p:cNvPr id="1094" name="Google Shape;1094;p33"/>
          <p:cNvSpPr txBox="1"/>
          <p:nvPr>
            <p:ph type="title"/>
          </p:nvPr>
        </p:nvSpPr>
        <p:spPr>
          <a:xfrm>
            <a:off x="574675" y="455700"/>
            <a:ext cx="77040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chemeClr val="lt2"/>
                </a:solidFill>
              </a:rPr>
              <a:t>Sales Revenue</a:t>
            </a:r>
            <a:r>
              <a:rPr lang="en">
                <a:solidFill>
                  <a:schemeClr val="lt1"/>
                </a:solidFill>
              </a:rPr>
              <a:t> in 2020 &amp; 2021</a:t>
            </a:r>
            <a:endParaRPr>
              <a:solidFill>
                <a:schemeClr val="lt1"/>
              </a:solidFill>
            </a:endParaRPr>
          </a:p>
          <a:p>
            <a:pPr indent="0" lvl="0" marL="0" rtl="0" algn="l">
              <a:spcBef>
                <a:spcPts val="0"/>
              </a:spcBef>
              <a:spcAft>
                <a:spcPts val="0"/>
              </a:spcAft>
              <a:buNone/>
            </a:pPr>
            <a:r>
              <a:t/>
            </a:r>
            <a:endParaRPr/>
          </a:p>
        </p:txBody>
      </p:sp>
      <p:pic>
        <p:nvPicPr>
          <p:cNvPr id="1095" name="Google Shape;1095;p33"/>
          <p:cNvPicPr preferRelativeResize="0"/>
          <p:nvPr/>
        </p:nvPicPr>
        <p:blipFill>
          <a:blip r:embed="rId3">
            <a:alphaModFix/>
          </a:blip>
          <a:stretch>
            <a:fillRect/>
          </a:stretch>
        </p:blipFill>
        <p:spPr>
          <a:xfrm>
            <a:off x="574675" y="1457750"/>
            <a:ext cx="5778501" cy="2755700"/>
          </a:xfrm>
          <a:prstGeom prst="rect">
            <a:avLst/>
          </a:prstGeom>
          <a:noFill/>
          <a:ln>
            <a:noFill/>
          </a:ln>
        </p:spPr>
      </p:pic>
      <p:sp>
        <p:nvSpPr>
          <p:cNvPr id="1096" name="Google Shape;1096;p33"/>
          <p:cNvSpPr txBox="1"/>
          <p:nvPr/>
        </p:nvSpPr>
        <p:spPr>
          <a:xfrm>
            <a:off x="6244725" y="1403525"/>
            <a:ext cx="2479500" cy="3042600"/>
          </a:xfrm>
          <a:prstGeom prst="rect">
            <a:avLst/>
          </a:prstGeom>
          <a:noFill/>
          <a:ln>
            <a:noFill/>
          </a:ln>
        </p:spPr>
        <p:txBody>
          <a:bodyPr anchorCtr="0" anchor="t" bIns="91425" lIns="91425" spcFirstLastPara="1" rIns="91425" wrap="square" tIns="91425">
            <a:spAutoFit/>
          </a:bodyPr>
          <a:lstStyle/>
          <a:p>
            <a:pPr indent="-311150" lvl="0" marL="457200" rtl="0" algn="l">
              <a:lnSpc>
                <a:spcPct val="100000"/>
              </a:lnSpc>
              <a:spcBef>
                <a:spcPts val="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Clear dip observed around the early to mid-2020, likely due to the impact of the COVID-19 pandemic</a:t>
            </a:r>
            <a:endParaRPr sz="1300">
              <a:solidFill>
                <a:schemeClr val="lt1"/>
              </a:solidFill>
              <a:latin typeface="Poppins"/>
              <a:ea typeface="Poppins"/>
              <a:cs typeface="Poppins"/>
              <a:sym typeface="Poppins"/>
            </a:endParaRPr>
          </a:p>
          <a:p>
            <a:pPr indent="-311150" lvl="0" marL="457200" rtl="0" algn="l">
              <a:lnSpc>
                <a:spcPct val="100000"/>
              </a:lnSpc>
              <a:spcBef>
                <a:spcPts val="1000"/>
              </a:spcBef>
              <a:spcAft>
                <a:spcPts val="0"/>
              </a:spcAft>
              <a:buClr>
                <a:schemeClr val="lt1"/>
              </a:buClr>
              <a:buSzPts val="1300"/>
              <a:buFont typeface="Poppins"/>
              <a:buChar char="●"/>
            </a:pPr>
            <a:r>
              <a:rPr lang="en" sz="1300">
                <a:solidFill>
                  <a:schemeClr val="lt1"/>
                </a:solidFill>
                <a:latin typeface="Poppins"/>
                <a:ea typeface="Poppins"/>
                <a:cs typeface="Poppins"/>
                <a:sym typeface="Poppins"/>
              </a:rPr>
              <a:t>Sales seem to recover somewhat after the dip and maintain a relatively consistent level towards the end of the year</a:t>
            </a:r>
            <a:endParaRPr sz="1300">
              <a:solidFill>
                <a:schemeClr val="lt1"/>
              </a:solidFill>
              <a:latin typeface="Poppins"/>
              <a:ea typeface="Poppins"/>
              <a:cs typeface="Poppins"/>
              <a:sym typeface="Poppins"/>
            </a:endParaRPr>
          </a:p>
          <a:p>
            <a:pPr indent="-311150" lvl="0" marL="457200" rtl="0" algn="l">
              <a:lnSpc>
                <a:spcPct val="100000"/>
              </a:lnSpc>
              <a:spcBef>
                <a:spcPts val="1000"/>
              </a:spcBef>
              <a:spcAft>
                <a:spcPts val="1000"/>
              </a:spcAft>
              <a:buClr>
                <a:schemeClr val="lt1"/>
              </a:buClr>
              <a:buSzPts val="1300"/>
              <a:buFont typeface="Poppins"/>
              <a:buChar char="●"/>
            </a:pPr>
            <a:r>
              <a:rPr lang="en" sz="1300">
                <a:solidFill>
                  <a:schemeClr val="lt1"/>
                </a:solidFill>
                <a:latin typeface="Poppins"/>
                <a:ea typeface="Poppins"/>
                <a:cs typeface="Poppins"/>
                <a:sym typeface="Poppins"/>
              </a:rPr>
              <a:t>Rolling Mean: Window=30</a:t>
            </a:r>
            <a:endParaRPr sz="1300">
              <a:solidFill>
                <a:schemeClr val="lt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0" name="Shape 1100"/>
        <p:cNvGrpSpPr/>
        <p:nvPr/>
      </p:nvGrpSpPr>
      <p:grpSpPr>
        <a:xfrm>
          <a:off x="0" y="0"/>
          <a:ext cx="0" cy="0"/>
          <a:chOff x="0" y="0"/>
          <a:chExt cx="0" cy="0"/>
        </a:xfrm>
      </p:grpSpPr>
      <p:sp>
        <p:nvSpPr>
          <p:cNvPr id="1101" name="Google Shape;1101;p34"/>
          <p:cNvSpPr txBox="1"/>
          <p:nvPr>
            <p:ph type="title"/>
          </p:nvPr>
        </p:nvSpPr>
        <p:spPr>
          <a:xfrm>
            <a:off x="518100" y="476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Sales Revenue By </a:t>
            </a:r>
            <a:r>
              <a:rPr lang="en">
                <a:solidFill>
                  <a:schemeClr val="accent5"/>
                </a:solidFill>
              </a:rPr>
              <a:t>Region</a:t>
            </a:r>
            <a:endParaRPr>
              <a:solidFill>
                <a:schemeClr val="accent5"/>
              </a:solidFill>
            </a:endParaRPr>
          </a:p>
          <a:p>
            <a:pPr indent="0" lvl="0" marL="0" rtl="0" algn="l">
              <a:spcBef>
                <a:spcPts val="0"/>
              </a:spcBef>
              <a:spcAft>
                <a:spcPts val="0"/>
              </a:spcAft>
              <a:buNone/>
            </a:pPr>
            <a:r>
              <a:t/>
            </a:r>
            <a:endParaRPr/>
          </a:p>
        </p:txBody>
      </p:sp>
      <p:pic>
        <p:nvPicPr>
          <p:cNvPr id="1102" name="Google Shape;1102;p34"/>
          <p:cNvPicPr preferRelativeResize="0"/>
          <p:nvPr/>
        </p:nvPicPr>
        <p:blipFill rotWithShape="1">
          <a:blip r:embed="rId3">
            <a:alphaModFix/>
          </a:blip>
          <a:srcRect b="18238" l="8031" r="7955" t="27514"/>
          <a:stretch/>
        </p:blipFill>
        <p:spPr>
          <a:xfrm>
            <a:off x="0" y="1358888"/>
            <a:ext cx="9143999" cy="2518625"/>
          </a:xfrm>
          <a:prstGeom prst="rect">
            <a:avLst/>
          </a:prstGeom>
          <a:noFill/>
          <a:ln>
            <a:noFill/>
          </a:ln>
        </p:spPr>
      </p:pic>
      <p:sp>
        <p:nvSpPr>
          <p:cNvPr id="1103" name="Google Shape;1103;p34"/>
          <p:cNvSpPr txBox="1"/>
          <p:nvPr/>
        </p:nvSpPr>
        <p:spPr>
          <a:xfrm>
            <a:off x="72675" y="4132600"/>
            <a:ext cx="901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Poppins"/>
                <a:ea typeface="Poppins"/>
                <a:cs typeface="Poppins"/>
                <a:sym typeface="Poppins"/>
              </a:rPr>
              <a:t>California, New York, Florida, Texas, and Michigan recorded the highest sales in 2020-2021</a:t>
            </a:r>
            <a:endParaRPr>
              <a:solidFill>
                <a:schemeClr val="lt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7" name="Shape 1107"/>
        <p:cNvGrpSpPr/>
        <p:nvPr/>
      </p:nvGrpSpPr>
      <p:grpSpPr>
        <a:xfrm>
          <a:off x="0" y="0"/>
          <a:ext cx="0" cy="0"/>
          <a:chOff x="0" y="0"/>
          <a:chExt cx="0" cy="0"/>
        </a:xfrm>
      </p:grpSpPr>
      <p:sp>
        <p:nvSpPr>
          <p:cNvPr id="1108" name="Google Shape;1108;p35"/>
          <p:cNvSpPr txBox="1"/>
          <p:nvPr>
            <p:ph type="title"/>
          </p:nvPr>
        </p:nvSpPr>
        <p:spPr>
          <a:xfrm>
            <a:off x="518100" y="2677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Sales Revenue</a:t>
            </a:r>
            <a:r>
              <a:rPr lang="en">
                <a:solidFill>
                  <a:schemeClr val="lt2"/>
                </a:solidFill>
              </a:rPr>
              <a:t> </a:t>
            </a:r>
            <a:r>
              <a:rPr lang="en">
                <a:solidFill>
                  <a:schemeClr val="lt1"/>
                </a:solidFill>
              </a:rPr>
              <a:t>By </a:t>
            </a:r>
            <a:r>
              <a:rPr lang="en">
                <a:solidFill>
                  <a:schemeClr val="accent5"/>
                </a:solidFill>
              </a:rPr>
              <a:t>Region</a:t>
            </a:r>
            <a:endParaRPr>
              <a:solidFill>
                <a:schemeClr val="accent5"/>
              </a:solidFill>
            </a:endParaRPr>
          </a:p>
          <a:p>
            <a:pPr indent="0" lvl="0" marL="0" rtl="0" algn="l">
              <a:spcBef>
                <a:spcPts val="0"/>
              </a:spcBef>
              <a:spcAft>
                <a:spcPts val="0"/>
              </a:spcAft>
              <a:buNone/>
            </a:pPr>
            <a:r>
              <a:t/>
            </a:r>
            <a:endParaRPr/>
          </a:p>
        </p:txBody>
      </p:sp>
      <p:grpSp>
        <p:nvGrpSpPr>
          <p:cNvPr id="1109" name="Google Shape;1109;p35"/>
          <p:cNvGrpSpPr/>
          <p:nvPr/>
        </p:nvGrpSpPr>
        <p:grpSpPr>
          <a:xfrm>
            <a:off x="665275" y="952975"/>
            <a:ext cx="7478975" cy="3068575"/>
            <a:chOff x="665275" y="952975"/>
            <a:chExt cx="7478975" cy="3068575"/>
          </a:xfrm>
        </p:grpSpPr>
        <p:pic>
          <p:nvPicPr>
            <p:cNvPr id="1110" name="Google Shape;1110;p35"/>
            <p:cNvPicPr preferRelativeResize="0"/>
            <p:nvPr/>
          </p:nvPicPr>
          <p:blipFill rotWithShape="1">
            <a:blip r:embed="rId3">
              <a:alphaModFix/>
            </a:blip>
            <a:srcRect b="5177" l="0" r="0" t="0"/>
            <a:stretch/>
          </p:blipFill>
          <p:spPr>
            <a:xfrm>
              <a:off x="665275" y="1187650"/>
              <a:ext cx="4422550" cy="2833900"/>
            </a:xfrm>
            <a:prstGeom prst="rect">
              <a:avLst/>
            </a:prstGeom>
            <a:noFill/>
            <a:ln>
              <a:noFill/>
            </a:ln>
          </p:spPr>
        </p:pic>
        <p:pic>
          <p:nvPicPr>
            <p:cNvPr id="1111" name="Google Shape;1111;p35"/>
            <p:cNvPicPr preferRelativeResize="0"/>
            <p:nvPr/>
          </p:nvPicPr>
          <p:blipFill>
            <a:blip r:embed="rId4">
              <a:alphaModFix/>
            </a:blip>
            <a:stretch>
              <a:fillRect/>
            </a:stretch>
          </p:blipFill>
          <p:spPr>
            <a:xfrm>
              <a:off x="5126504" y="1032936"/>
              <a:ext cx="3017746" cy="2988604"/>
            </a:xfrm>
            <a:prstGeom prst="rect">
              <a:avLst/>
            </a:prstGeom>
            <a:noFill/>
            <a:ln>
              <a:noFill/>
            </a:ln>
          </p:spPr>
        </p:pic>
        <p:sp>
          <p:nvSpPr>
            <p:cNvPr id="1112" name="Google Shape;1112;p35"/>
            <p:cNvSpPr txBox="1"/>
            <p:nvPr/>
          </p:nvSpPr>
          <p:spPr>
            <a:xfrm>
              <a:off x="665275" y="952975"/>
              <a:ext cx="44226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Average Sales Revenue per Retailer</a:t>
              </a:r>
              <a:endParaRPr b="1" sz="1200">
                <a:solidFill>
                  <a:schemeClr val="dk1"/>
                </a:solidFill>
                <a:latin typeface="Poppins"/>
                <a:ea typeface="Poppins"/>
                <a:cs typeface="Poppins"/>
                <a:sym typeface="Poppins"/>
              </a:endParaRPr>
            </a:p>
          </p:txBody>
        </p:sp>
        <p:sp>
          <p:nvSpPr>
            <p:cNvPr id="1113" name="Google Shape;1113;p35"/>
            <p:cNvSpPr txBox="1"/>
            <p:nvPr/>
          </p:nvSpPr>
          <p:spPr>
            <a:xfrm>
              <a:off x="5126525" y="952975"/>
              <a:ext cx="3017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Poppins"/>
                  <a:ea typeface="Poppins"/>
                  <a:cs typeface="Poppins"/>
                  <a:sym typeface="Poppins"/>
                </a:rPr>
                <a:t>Sales Revenue Share</a:t>
              </a:r>
              <a:r>
                <a:rPr b="1" lang="en" sz="1200">
                  <a:solidFill>
                    <a:schemeClr val="dk1"/>
                  </a:solidFill>
                  <a:latin typeface="Poppins"/>
                  <a:ea typeface="Poppins"/>
                  <a:cs typeface="Poppins"/>
                  <a:sym typeface="Poppins"/>
                </a:rPr>
                <a:t> per Region</a:t>
              </a:r>
              <a:endParaRPr b="1" sz="1200">
                <a:solidFill>
                  <a:schemeClr val="dk1"/>
                </a:solidFill>
                <a:latin typeface="Poppins"/>
                <a:ea typeface="Poppins"/>
                <a:cs typeface="Poppins"/>
                <a:sym typeface="Poppins"/>
              </a:endParaRPr>
            </a:p>
          </p:txBody>
        </p:sp>
      </p:grpSp>
      <p:sp>
        <p:nvSpPr>
          <p:cNvPr id="1114" name="Google Shape;1114;p35"/>
          <p:cNvSpPr txBox="1"/>
          <p:nvPr/>
        </p:nvSpPr>
        <p:spPr>
          <a:xfrm>
            <a:off x="665125" y="4134075"/>
            <a:ext cx="7479000" cy="773400"/>
          </a:xfrm>
          <a:prstGeom prst="rect">
            <a:avLst/>
          </a:prstGeom>
          <a:noFill/>
          <a:ln>
            <a:noFill/>
          </a:ln>
        </p:spPr>
        <p:txBody>
          <a:bodyPr anchorCtr="0" anchor="t" bIns="91425" lIns="91425" spcFirstLastPara="1" rIns="91425" wrap="square" tIns="91425">
            <a:spAutoFit/>
          </a:bodyPr>
          <a:lstStyle/>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West leads in total sales; Southeast in retailer average.</a:t>
            </a:r>
            <a:endParaRPr sz="1200">
              <a:solidFill>
                <a:schemeClr val="lt1"/>
              </a:solidFill>
              <a:latin typeface="Poppins"/>
              <a:ea typeface="Poppins"/>
              <a:cs typeface="Poppins"/>
              <a:sym typeface="Poppins"/>
            </a:endParaRPr>
          </a:p>
          <a:p>
            <a:pPr indent="0" lvl="0" marL="457200" rtl="0" algn="ctr">
              <a:spcBef>
                <a:spcPts val="0"/>
              </a:spcBef>
              <a:spcAft>
                <a:spcPts val="0"/>
              </a:spcAft>
              <a:buNone/>
            </a:pPr>
            <a:r>
              <a:t/>
            </a:r>
            <a:endParaRPr sz="200">
              <a:solidFill>
                <a:schemeClr val="lt1"/>
              </a:solidFill>
              <a:latin typeface="Poppins"/>
              <a:ea typeface="Poppins"/>
              <a:cs typeface="Poppins"/>
              <a:sym typeface="Poppins"/>
            </a:endParaRPr>
          </a:p>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Northeast's second in total sales contrasts with its near-bottom retailer average, indicating relatively high sales variance among retailers.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8" name="Shape 1118"/>
        <p:cNvGrpSpPr/>
        <p:nvPr/>
      </p:nvGrpSpPr>
      <p:grpSpPr>
        <a:xfrm>
          <a:off x="0" y="0"/>
          <a:ext cx="0" cy="0"/>
          <a:chOff x="0" y="0"/>
          <a:chExt cx="0" cy="0"/>
        </a:xfrm>
      </p:grpSpPr>
      <p:sp>
        <p:nvSpPr>
          <p:cNvPr id="1119" name="Google Shape;1119;p36"/>
          <p:cNvSpPr txBox="1"/>
          <p:nvPr>
            <p:ph type="title"/>
          </p:nvPr>
        </p:nvSpPr>
        <p:spPr>
          <a:xfrm>
            <a:off x="720000" y="297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Sales Revenue</a:t>
            </a:r>
            <a:r>
              <a:rPr lang="en">
                <a:solidFill>
                  <a:schemeClr val="lt1"/>
                </a:solidFill>
              </a:rPr>
              <a:t> b</a:t>
            </a:r>
            <a:r>
              <a:rPr lang="en">
                <a:solidFill>
                  <a:schemeClr val="lt1"/>
                </a:solidFill>
              </a:rPr>
              <a:t>y</a:t>
            </a:r>
            <a:r>
              <a:rPr lang="en">
                <a:solidFill>
                  <a:schemeClr val="lt2"/>
                </a:solidFill>
              </a:rPr>
              <a:t> Product</a:t>
            </a:r>
            <a:r>
              <a:rPr lang="en">
                <a:solidFill>
                  <a:schemeClr val="lt1"/>
                </a:solidFill>
              </a:rPr>
              <a:t> </a:t>
            </a:r>
            <a:endParaRPr/>
          </a:p>
        </p:txBody>
      </p:sp>
      <p:sp>
        <p:nvSpPr>
          <p:cNvPr id="1120" name="Google Shape;1120;p36"/>
          <p:cNvSpPr txBox="1"/>
          <p:nvPr/>
        </p:nvSpPr>
        <p:spPr>
          <a:xfrm>
            <a:off x="402812" y="4243825"/>
            <a:ext cx="8268300" cy="588600"/>
          </a:xfrm>
          <a:prstGeom prst="rect">
            <a:avLst/>
          </a:prstGeom>
          <a:noFill/>
          <a:ln>
            <a:noFill/>
          </a:ln>
        </p:spPr>
        <p:txBody>
          <a:bodyPr anchorCtr="0" anchor="t" bIns="91425" lIns="91425" spcFirstLastPara="1" rIns="91425" wrap="square" tIns="91425">
            <a:spAutoFit/>
          </a:bodyPr>
          <a:lstStyle/>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Total Sales are most notable for Men's Street Footwear and Women's Apparel</a:t>
            </a:r>
            <a:endParaRPr sz="1200">
              <a:solidFill>
                <a:schemeClr val="lt1"/>
              </a:solidFill>
              <a:latin typeface="Poppins"/>
              <a:ea typeface="Poppins"/>
              <a:cs typeface="Poppins"/>
              <a:sym typeface="Poppins"/>
            </a:endParaRPr>
          </a:p>
          <a:p>
            <a:pPr indent="0" lvl="0" marL="457200" rtl="0" algn="ctr">
              <a:spcBef>
                <a:spcPts val="0"/>
              </a:spcBef>
              <a:spcAft>
                <a:spcPts val="0"/>
              </a:spcAft>
              <a:buNone/>
            </a:pPr>
            <a:r>
              <a:t/>
            </a:r>
            <a:endParaRPr sz="200">
              <a:solidFill>
                <a:schemeClr val="lt1"/>
              </a:solidFill>
              <a:latin typeface="Poppins"/>
              <a:ea typeface="Poppins"/>
              <a:cs typeface="Poppins"/>
              <a:sym typeface="Poppins"/>
            </a:endParaRPr>
          </a:p>
          <a:p>
            <a:pPr indent="-304800" lvl="0" marL="457200" rtl="0" algn="ctr">
              <a:spcBef>
                <a:spcPts val="0"/>
              </a:spcBef>
              <a:spcAft>
                <a:spcPts val="0"/>
              </a:spcAft>
              <a:buClr>
                <a:schemeClr val="lt1"/>
              </a:buClr>
              <a:buSzPts val="1200"/>
              <a:buFont typeface="Poppins"/>
              <a:buChar char="●"/>
            </a:pPr>
            <a:r>
              <a:rPr lang="en" sz="1200">
                <a:solidFill>
                  <a:schemeClr val="lt1"/>
                </a:solidFill>
                <a:latin typeface="Poppins"/>
                <a:ea typeface="Poppins"/>
                <a:cs typeface="Poppins"/>
                <a:sym typeface="Poppins"/>
              </a:rPr>
              <a:t>Walmart holds the sales lead in all top three categories.</a:t>
            </a:r>
            <a:endParaRPr sz="1200">
              <a:solidFill>
                <a:schemeClr val="lt1"/>
              </a:solidFill>
              <a:latin typeface="Poppins"/>
              <a:ea typeface="Poppins"/>
              <a:cs typeface="Poppins"/>
              <a:sym typeface="Poppins"/>
            </a:endParaRPr>
          </a:p>
        </p:txBody>
      </p:sp>
      <p:grpSp>
        <p:nvGrpSpPr>
          <p:cNvPr id="1121" name="Google Shape;1121;p36"/>
          <p:cNvGrpSpPr/>
          <p:nvPr/>
        </p:nvGrpSpPr>
        <p:grpSpPr>
          <a:xfrm>
            <a:off x="5409183" y="986916"/>
            <a:ext cx="3486061" cy="3031468"/>
            <a:chOff x="5365134" y="984913"/>
            <a:chExt cx="3535200" cy="3090812"/>
          </a:xfrm>
        </p:grpSpPr>
        <p:pic>
          <p:nvPicPr>
            <p:cNvPr id="1122" name="Google Shape;1122;p36"/>
            <p:cNvPicPr preferRelativeResize="0"/>
            <p:nvPr/>
          </p:nvPicPr>
          <p:blipFill rotWithShape="1">
            <a:blip r:embed="rId3">
              <a:alphaModFix/>
            </a:blip>
            <a:srcRect b="4315" l="0" r="0" t="0"/>
            <a:stretch/>
          </p:blipFill>
          <p:spPr>
            <a:xfrm>
              <a:off x="5365134" y="1381750"/>
              <a:ext cx="3535199" cy="2693975"/>
            </a:xfrm>
            <a:prstGeom prst="rect">
              <a:avLst/>
            </a:prstGeom>
            <a:noFill/>
            <a:ln>
              <a:noFill/>
            </a:ln>
          </p:spPr>
        </p:pic>
        <p:sp>
          <p:nvSpPr>
            <p:cNvPr id="1123" name="Google Shape;1123;p36"/>
            <p:cNvSpPr txBox="1"/>
            <p:nvPr/>
          </p:nvSpPr>
          <p:spPr>
            <a:xfrm>
              <a:off x="5365134" y="984913"/>
              <a:ext cx="3535200" cy="533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Average Sales Revenue for different Products </a:t>
              </a:r>
              <a:r>
                <a:rPr b="1" lang="en" sz="1100">
                  <a:solidFill>
                    <a:schemeClr val="dk1"/>
                  </a:solidFill>
                  <a:latin typeface="Poppins"/>
                  <a:ea typeface="Poppins"/>
                  <a:cs typeface="Poppins"/>
                  <a:sym typeface="Poppins"/>
                </a:rPr>
                <a:t>across Retailers ($k)</a:t>
              </a:r>
              <a:endParaRPr b="1" sz="1100">
                <a:solidFill>
                  <a:schemeClr val="dk1"/>
                </a:solidFill>
                <a:latin typeface="Poppins"/>
                <a:ea typeface="Poppins"/>
                <a:cs typeface="Poppins"/>
                <a:sym typeface="Poppins"/>
              </a:endParaRPr>
            </a:p>
          </p:txBody>
        </p:sp>
      </p:grpSp>
      <p:grpSp>
        <p:nvGrpSpPr>
          <p:cNvPr id="1124" name="Google Shape;1124;p36"/>
          <p:cNvGrpSpPr/>
          <p:nvPr/>
        </p:nvGrpSpPr>
        <p:grpSpPr>
          <a:xfrm>
            <a:off x="134261" y="986924"/>
            <a:ext cx="5219730" cy="3031503"/>
            <a:chOff x="-30238" y="1067376"/>
            <a:chExt cx="4911300" cy="2852374"/>
          </a:xfrm>
        </p:grpSpPr>
        <p:pic>
          <p:nvPicPr>
            <p:cNvPr id="1125" name="Google Shape;1125;p36"/>
            <p:cNvPicPr preferRelativeResize="0"/>
            <p:nvPr/>
          </p:nvPicPr>
          <p:blipFill rotWithShape="1">
            <a:blip r:embed="rId4">
              <a:alphaModFix/>
            </a:blip>
            <a:srcRect b="0" l="0" r="0" t="4479"/>
            <a:stretch/>
          </p:blipFill>
          <p:spPr>
            <a:xfrm>
              <a:off x="-30225" y="1400300"/>
              <a:ext cx="4911275" cy="2519450"/>
            </a:xfrm>
            <a:prstGeom prst="rect">
              <a:avLst/>
            </a:prstGeom>
            <a:noFill/>
            <a:ln>
              <a:noFill/>
            </a:ln>
          </p:spPr>
        </p:pic>
        <p:sp>
          <p:nvSpPr>
            <p:cNvPr id="1126" name="Google Shape;1126;p36"/>
            <p:cNvSpPr txBox="1"/>
            <p:nvPr/>
          </p:nvSpPr>
          <p:spPr>
            <a:xfrm>
              <a:off x="-30238" y="1067376"/>
              <a:ext cx="4911300" cy="333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Poppins"/>
                  <a:ea typeface="Poppins"/>
                  <a:cs typeface="Poppins"/>
                  <a:sym typeface="Poppins"/>
                </a:rPr>
                <a:t>Sum Total </a:t>
              </a:r>
              <a:r>
                <a:rPr b="1" lang="en" sz="1100">
                  <a:solidFill>
                    <a:schemeClr val="dk1"/>
                  </a:solidFill>
                  <a:latin typeface="Poppins"/>
                  <a:ea typeface="Poppins"/>
                  <a:cs typeface="Poppins"/>
                  <a:sym typeface="Poppins"/>
                </a:rPr>
                <a:t>Revenues per Product (Million$)</a:t>
              </a:r>
              <a:endParaRPr b="1" sz="1100">
                <a:solidFill>
                  <a:schemeClr val="dk1"/>
                </a:solidFill>
                <a:latin typeface="Poppins"/>
                <a:ea typeface="Poppins"/>
                <a:cs typeface="Poppins"/>
                <a:sym typeface="Poppi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ooshie Runner App by Slidesgo">
  <a:themeElements>
    <a:clrScheme name="Simple Light">
      <a:dk1>
        <a:srgbClr val="000000"/>
      </a:dk1>
      <a:lt1>
        <a:srgbClr val="FFFFFF"/>
      </a:lt1>
      <a:dk2>
        <a:srgbClr val="BCBFBE"/>
      </a:dk2>
      <a:lt2>
        <a:srgbClr val="FEFF00"/>
      </a:lt2>
      <a:accent1>
        <a:srgbClr val="FEFF73"/>
      </a:accent1>
      <a:accent2>
        <a:srgbClr val="000000"/>
      </a:accent2>
      <a:accent3>
        <a:srgbClr val="FFFFFF"/>
      </a:accent3>
      <a:accent4>
        <a:srgbClr val="BCBFBE"/>
      </a:accent4>
      <a:accent5>
        <a:srgbClr val="FEFF00"/>
      </a:accent5>
      <a:accent6>
        <a:srgbClr val="FEFF7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